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2" roundtripDataSignature="AMtx7miLyfXixMXggdaiitAAciCONMdhG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customschemas.google.com/relationships/presentationmetadata" Target="metadata"/><Relationship Id="rId61" Type="http://schemas.openxmlformats.org/officeDocument/2006/relationships/font" Target="fonts/OpenSans-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bold.fntdata"/><Relationship Id="rId14" Type="http://schemas.openxmlformats.org/officeDocument/2006/relationships/slide" Target="slides/slide9.xml"/><Relationship Id="rId58" Type="http://schemas.openxmlformats.org/officeDocument/2006/relationships/font" Target="fonts/OpenSans-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1"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2" name="Google Shape;492;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p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p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p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7" name="Google Shape;547;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p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9" name="Google Shape;569;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0" name="Google Shape;580;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p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p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34126cce033_0_0: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3" name="Google Shape;613;g34126cce03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5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5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6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6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6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6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5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5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5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5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5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5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5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5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5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5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5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5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6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6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6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6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6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6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6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5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5.png"/><Relationship Id="rId6"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doi/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www.verdensmaalene.dk/maal/4" TargetMode="Externa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11"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0" Type="http://schemas.openxmlformats.org/officeDocument/2006/relationships/hyperlink" Target="https://urldefense.com/v3/__https:/sparceurope.org/__;!!HJOPV4FYYWzcc1jazlU!5XTNBxzSPFktoUw3QFzkUtl9EyGR2Mkm4WUqzs9Pv9TC0qBOdNGlH6kqHg7TbLGv67ubi0_oemAJGAyF1zdNwL0n$" TargetMode="External"/><Relationship Id="rId13"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2"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4.png"/><Relationship Id="rId4" Type="http://schemas.openxmlformats.org/officeDocument/2006/relationships/image" Target="../media/image5.png"/><Relationship Id="rId9" Type="http://schemas.openxmlformats.org/officeDocument/2006/relationships/hyperlink" Target="https://urldefense.com/v3/__https:/sparceurope.org/__;!!HJOPV4FYYWzcc1jazlU!5XTNBxzSPFktoUw3QFzkUtl9EyGR2Mkm4WUqzs9Pv9TC0qBOdNGlH6kqHg7TbLGv67ubi0_oemAJGAyF1zdNwL0n$" TargetMode="External"/><Relationship Id="rId15"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4"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6"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5" Type="http://schemas.openxmlformats.org/officeDocument/2006/relationships/image" Target="../media/image6.png"/><Relationship Id="rId6" Type="http://schemas.openxmlformats.org/officeDocument/2006/relationships/image" Target="../media/image1.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1.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4479788" y="439816"/>
            <a:ext cx="3963900" cy="2309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lang="en" sz="4600">
                <a:solidFill>
                  <a:srgbClr val="004993"/>
                </a:solidFill>
                <a:latin typeface="Open Sans"/>
                <a:ea typeface="Open Sans"/>
                <a:cs typeface="Open Sans"/>
                <a:sym typeface="Open Sans"/>
              </a:rPr>
              <a:t>EN</a:t>
            </a:r>
            <a:r>
              <a:rPr b="1" i="0" lang="en" sz="4600" u="none" cap="none" strike="noStrike">
                <a:solidFill>
                  <a:srgbClr val="004993"/>
                </a:solidFill>
                <a:latin typeface="Open Sans"/>
                <a:ea typeface="Open Sans"/>
                <a:cs typeface="Open Sans"/>
                <a:sym typeface="Open Sans"/>
              </a:rPr>
              <a:t>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lang="en" sz="4600">
                <a:solidFill>
                  <a:srgbClr val="004993"/>
                </a:solidFill>
                <a:latin typeface="Open Sans"/>
                <a:ea typeface="Open Sans"/>
                <a:cs typeface="Open Sans"/>
                <a:sym typeface="Open Sans"/>
              </a:rPr>
              <a:t>VÆRKTØJS-</a:t>
            </a:r>
            <a:br>
              <a:rPr b="1" lang="en" sz="4600">
                <a:solidFill>
                  <a:srgbClr val="004993"/>
                </a:solidFill>
                <a:latin typeface="Open Sans"/>
                <a:ea typeface="Open Sans"/>
                <a:cs typeface="Open Sans"/>
                <a:sym typeface="Open Sans"/>
              </a:rPr>
            </a:br>
            <a:r>
              <a:rPr b="1" lang="en" sz="4600">
                <a:solidFill>
                  <a:srgbClr val="004993"/>
                </a:solidFill>
                <a:latin typeface="Open Sans"/>
                <a:ea typeface="Open Sans"/>
                <a:cs typeface="Open Sans"/>
                <a:sym typeface="Open Sans"/>
              </a:rPr>
              <a:t>KASSE</a:t>
            </a:r>
            <a:r>
              <a:rPr b="1" i="0" lang="en" sz="4600" u="none" cap="none" strike="noStrike">
                <a:solidFill>
                  <a:srgbClr val="004993"/>
                </a:solidFill>
                <a:latin typeface="Open Sans"/>
                <a:ea typeface="Open Sans"/>
                <a:cs typeface="Open Sans"/>
                <a:sym typeface="Open Sans"/>
              </a:rPr>
              <a:t> </a:t>
            </a:r>
            <a:endParaRPr b="1" i="0" sz="46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7" name="Google Shape;57;p1"/>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a:t>
            </a:r>
            <a:r>
              <a:rPr lang="en" sz="2800">
                <a:solidFill>
                  <a:schemeClr val="lt1"/>
                </a:solidFill>
                <a:latin typeface="Open Sans"/>
                <a:ea typeface="Open Sans"/>
                <a:cs typeface="Open Sans"/>
                <a:sym typeface="Open Sans"/>
              </a:rPr>
              <a:t>S</a:t>
            </a:r>
            <a:endParaRPr b="0" i="0" sz="28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60" name="Google Shape;60;p1"/>
          <p:cNvSpPr txBox="1"/>
          <p:nvPr/>
        </p:nvSpPr>
        <p:spPr>
          <a:xfrm>
            <a:off x="387480" y="3143498"/>
            <a:ext cx="8386200" cy="9852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lang="en" sz="2600">
                <a:solidFill>
                  <a:srgbClr val="004993"/>
                </a:solidFill>
                <a:latin typeface="Open Sans"/>
                <a:ea typeface="Open Sans"/>
                <a:cs typeface="Open Sans"/>
                <a:sym typeface="Open Sans"/>
              </a:rPr>
              <a:t>Brug vores skabeloner til at </a:t>
            </a:r>
            <a:r>
              <a:rPr b="1" i="0" lang="en" sz="2600" u="none" cap="none" strike="noStrike">
                <a:solidFill>
                  <a:srgbClr val="004993"/>
                </a:solidFill>
                <a:latin typeface="Open Sans"/>
                <a:ea typeface="Open Sans"/>
                <a:cs typeface="Open Sans"/>
                <a:sym typeface="Open Sans"/>
              </a:rPr>
              <a:t>advo</a:t>
            </a:r>
            <a:r>
              <a:rPr b="1" lang="en" sz="2600">
                <a:solidFill>
                  <a:srgbClr val="004993"/>
                </a:solidFill>
                <a:latin typeface="Open Sans"/>
                <a:ea typeface="Open Sans"/>
                <a:cs typeface="Open Sans"/>
                <a:sym typeface="Open Sans"/>
              </a:rPr>
              <a:t>kere </a:t>
            </a:r>
            <a:r>
              <a:rPr b="1" i="0" lang="en" sz="2600" u="none" cap="none" strike="noStrike">
                <a:solidFill>
                  <a:srgbClr val="004993"/>
                </a:solidFill>
                <a:latin typeface="Open Sans"/>
                <a:ea typeface="Open Sans"/>
                <a:cs typeface="Open Sans"/>
                <a:sym typeface="Open Sans"/>
              </a:rPr>
              <a:t> </a:t>
            </a:r>
            <a:endParaRPr b="1" i="0" sz="26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4600"/>
              <a:buFont typeface="Arial"/>
              <a:buNone/>
            </a:pPr>
            <a:r>
              <a:rPr b="1" i="0" lang="en" sz="2600" u="none" cap="none" strike="noStrike">
                <a:solidFill>
                  <a:srgbClr val="004993"/>
                </a:solidFill>
                <a:latin typeface="Open Sans"/>
                <a:ea typeface="Open Sans"/>
                <a:cs typeface="Open Sans"/>
                <a:sym typeface="Open Sans"/>
              </a:rPr>
              <a:t>for Open Education</a:t>
            </a:r>
            <a:endParaRPr b="1" i="0" sz="26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10"/>
          <p:cNvSpPr txBox="1"/>
          <p:nvPr/>
        </p:nvSpPr>
        <p:spPr>
          <a:xfrm>
            <a:off x="2513350" y="290150"/>
            <a:ext cx="59178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lang="en" sz="3200">
                <a:solidFill>
                  <a:srgbClr val="004993"/>
                </a:solidFill>
                <a:latin typeface="Open Sans"/>
                <a:ea typeface="Open Sans"/>
                <a:cs typeface="Open Sans"/>
                <a:sym typeface="Open Sans"/>
              </a:rPr>
              <a:t>Open Educational Resources (OER) bør være:</a:t>
            </a:r>
            <a:endParaRPr b="1" i="0" sz="3200" u="none" cap="none" strike="noStrike">
              <a:solidFill>
                <a:srgbClr val="004993"/>
              </a:solidFill>
              <a:latin typeface="Open Sans"/>
              <a:ea typeface="Open Sans"/>
              <a:cs typeface="Open Sans"/>
              <a:sym typeface="Open Sans"/>
            </a:endParaRPr>
          </a:p>
        </p:txBody>
      </p:sp>
      <p:sp>
        <p:nvSpPr>
          <p:cNvPr id="152" name="Google Shape;152;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10"/>
          <p:cNvSpPr txBox="1"/>
          <p:nvPr/>
        </p:nvSpPr>
        <p:spPr>
          <a:xfrm>
            <a:off x="2513350" y="1629725"/>
            <a:ext cx="5527800" cy="1690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lang="en" sz="1800">
                <a:solidFill>
                  <a:srgbClr val="004993"/>
                </a:solidFill>
                <a:latin typeface="Open Sans"/>
                <a:ea typeface="Open Sans"/>
                <a:cs typeface="Open Sans"/>
                <a:sym typeface="Open Sans"/>
              </a:rPr>
              <a:t> "tilgængelige når som helst og hvor som helst for alle, inklusive personer med handicap og personer, der kommer fra marginaliserede eller dårligt stillede grupper."</a:t>
            </a:r>
            <a:endParaRPr b="0"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pic>
        <p:nvPicPr>
          <p:cNvPr id="154" name="Google Shape;154;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5" name="Google Shape;155;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6" name="Google Shape;156;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7" name="Google Shape;157;p10"/>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a:t>
            </a:r>
            <a:r>
              <a:rPr lang="en" sz="1700">
                <a:solidFill>
                  <a:srgbClr val="FFFFFF"/>
                </a:solidFill>
                <a:latin typeface="Open Sans"/>
                <a:ea typeface="Open Sans"/>
                <a:cs typeface="Open Sans"/>
                <a:sym typeface="Open Sans"/>
              </a:rPr>
              <a:t>S</a:t>
            </a:r>
            <a:endParaRPr b="0" i="0" sz="1700" u="none" cap="none" strike="noStrike">
              <a:solidFill>
                <a:srgbClr val="FFFFFF"/>
              </a:solidFill>
              <a:latin typeface="Open Sans"/>
              <a:ea typeface="Open Sans"/>
              <a:cs typeface="Open Sans"/>
              <a:sym typeface="Open Sans"/>
            </a:endParaRPr>
          </a:p>
        </p:txBody>
      </p:sp>
      <p:sp>
        <p:nvSpPr>
          <p:cNvPr id="158" name="Google Shape;158;p10"/>
          <p:cNvSpPr txBox="1"/>
          <p:nvPr/>
        </p:nvSpPr>
        <p:spPr>
          <a:xfrm>
            <a:off x="2507700" y="3515250"/>
            <a:ext cx="64245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a:t>
            </a:r>
            <a:r>
              <a:rPr b="1" lang="en">
                <a:solidFill>
                  <a:srgbClr val="45BEDF"/>
                </a:solidFill>
                <a:latin typeface="Open Sans"/>
                <a:ea typeface="Open Sans"/>
                <a:cs typeface="Open Sans"/>
                <a:sym typeface="Open Sans"/>
              </a:rPr>
              <a:t>a</a:t>
            </a:r>
            <a:r>
              <a:rPr b="1" i="0" lang="en" sz="1400" u="none" cap="none" strike="noStrike">
                <a:solidFill>
                  <a:srgbClr val="45BEDF"/>
                </a:solidFill>
                <a:latin typeface="Open Sans"/>
                <a:ea typeface="Open Sans"/>
                <a:cs typeface="Open Sans"/>
                <a:sym typeface="Open Sans"/>
              </a:rPr>
              <a:t> UNESCO</a:t>
            </a:r>
            <a:r>
              <a:rPr b="1" lang="en">
                <a:solidFill>
                  <a:srgbClr val="45BEDF"/>
                </a:solidFill>
                <a:latin typeface="Open Sans"/>
                <a:ea typeface="Open Sans"/>
                <a:cs typeface="Open Sans"/>
                <a:sym typeface="Open Sans"/>
              </a:rPr>
              <a:t>’s</a:t>
            </a:r>
            <a:r>
              <a:rPr b="1" i="0" lang="en" sz="1400" u="none" cap="none" strike="noStrike">
                <a:solidFill>
                  <a:srgbClr val="45BEDF"/>
                </a:solidFill>
                <a:latin typeface="Open Sans"/>
                <a:ea typeface="Open Sans"/>
                <a:cs typeface="Open Sans"/>
                <a:sym typeface="Open Sans"/>
              </a:rPr>
              <a:t> </a:t>
            </a:r>
            <a:r>
              <a:rPr b="1" lang="en">
                <a:solidFill>
                  <a:srgbClr val="45BEDF"/>
                </a:solidFill>
                <a:latin typeface="Open Sans"/>
                <a:ea typeface="Open Sans"/>
                <a:cs typeface="Open Sans"/>
                <a:sym typeface="Open Sans"/>
              </a:rPr>
              <a:t>“</a:t>
            </a:r>
            <a:r>
              <a:rPr b="1" i="0" lang="en" sz="1400" u="none" cap="none" strike="noStrike">
                <a:solidFill>
                  <a:srgbClr val="45BEDF"/>
                </a:solidFill>
                <a:latin typeface="Open Sans"/>
                <a:ea typeface="Open Sans"/>
                <a:cs typeface="Open Sans"/>
                <a:sym typeface="Open Sans"/>
              </a:rPr>
              <a:t>Recommendation on Open Educational Resources</a:t>
            </a:r>
            <a:r>
              <a:rPr b="1" lang="en">
                <a:solidFill>
                  <a:srgbClr val="45BEDF"/>
                </a:solidFill>
                <a:latin typeface="Open Sans"/>
                <a:ea typeface="Open Sans"/>
                <a:cs typeface="Open Sans"/>
                <a:sym typeface="Open Sans"/>
              </a:rPr>
              <a:t>”</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5"/>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1"/>
          <p:cNvSpPr txBox="1"/>
          <p:nvPr/>
        </p:nvSpPr>
        <p:spPr>
          <a:xfrm>
            <a:off x="2507700" y="272325"/>
            <a:ext cx="4947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lang="en" sz="3200">
                <a:solidFill>
                  <a:srgbClr val="004993"/>
                </a:solidFill>
                <a:latin typeface="Open Sans"/>
                <a:ea typeface="Open Sans"/>
                <a:cs typeface="Open Sans"/>
                <a:sym typeface="Open Sans"/>
              </a:rPr>
              <a:t>Open Educational Resources (OER) kan:</a:t>
            </a:r>
            <a:endParaRPr b="1" i="0" sz="3200" u="none" cap="none" strike="noStrike">
              <a:solidFill>
                <a:srgbClr val="004993"/>
              </a:solidFill>
              <a:latin typeface="Open Sans"/>
              <a:ea typeface="Open Sans"/>
              <a:cs typeface="Open Sans"/>
              <a:sym typeface="Open Sans"/>
            </a:endParaRPr>
          </a:p>
        </p:txBody>
      </p:sp>
      <p:sp>
        <p:nvSpPr>
          <p:cNvPr id="164" name="Google Shape;164;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1"/>
          <p:cNvSpPr txBox="1"/>
          <p:nvPr/>
        </p:nvSpPr>
        <p:spPr>
          <a:xfrm>
            <a:off x="2507700" y="1805250"/>
            <a:ext cx="4797300" cy="1533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lang="en" sz="1600">
                <a:solidFill>
                  <a:srgbClr val="004993"/>
                </a:solidFill>
                <a:latin typeface="Open Sans"/>
                <a:ea typeface="Open Sans"/>
                <a:cs typeface="Open Sans"/>
                <a:sym typeface="Open Sans"/>
              </a:rPr>
              <a:t>"hjælpe med at opfylde det enkeltes individs behov og effektivt fremme ligestilling mellem kønnene samt tilskynde til innovative pædagogiske, didaktiske og metodiske tilgange."</a:t>
            </a:r>
            <a:endParaRPr b="0" i="0" sz="2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6" name="Google Shape;166;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7" name="Google Shape;167;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68" name="Google Shape;168;p11"/>
          <p:cNvSpPr txBox="1"/>
          <p:nvPr/>
        </p:nvSpPr>
        <p:spPr>
          <a:xfrm>
            <a:off x="2507700" y="3515250"/>
            <a:ext cx="62055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a:t>
            </a:r>
            <a:r>
              <a:rPr b="1" lang="en">
                <a:solidFill>
                  <a:srgbClr val="45BEDF"/>
                </a:solidFill>
                <a:latin typeface="Open Sans"/>
                <a:ea typeface="Open Sans"/>
                <a:cs typeface="Open Sans"/>
                <a:sym typeface="Open Sans"/>
              </a:rPr>
              <a:t>a</a:t>
            </a:r>
            <a:r>
              <a:rPr b="1" i="0" lang="en" sz="1400" u="none" cap="none" strike="noStrike">
                <a:solidFill>
                  <a:srgbClr val="45BEDF"/>
                </a:solidFill>
                <a:latin typeface="Open Sans"/>
                <a:ea typeface="Open Sans"/>
                <a:cs typeface="Open Sans"/>
                <a:sym typeface="Open Sans"/>
              </a:rPr>
              <a:t> UNESCO</a:t>
            </a:r>
            <a:r>
              <a:rPr b="1" lang="en">
                <a:solidFill>
                  <a:srgbClr val="45BEDF"/>
                </a:solidFill>
                <a:latin typeface="Open Sans"/>
                <a:ea typeface="Open Sans"/>
                <a:cs typeface="Open Sans"/>
                <a:sym typeface="Open Sans"/>
              </a:rPr>
              <a:t>’s</a:t>
            </a:r>
            <a:r>
              <a:rPr b="1" i="0" lang="en" sz="1400" u="none" cap="none" strike="noStrike">
                <a:solidFill>
                  <a:srgbClr val="45BEDF"/>
                </a:solidFill>
                <a:latin typeface="Open Sans"/>
                <a:ea typeface="Open Sans"/>
                <a:cs typeface="Open Sans"/>
                <a:sym typeface="Open Sans"/>
              </a:rPr>
              <a:t> </a:t>
            </a:r>
            <a:r>
              <a:rPr b="1" lang="en">
                <a:solidFill>
                  <a:srgbClr val="45BEDF"/>
                </a:solidFill>
                <a:latin typeface="Open Sans"/>
                <a:ea typeface="Open Sans"/>
                <a:cs typeface="Open Sans"/>
                <a:sym typeface="Open Sans"/>
              </a:rPr>
              <a:t>“</a:t>
            </a:r>
            <a:r>
              <a:rPr b="1" i="0" lang="en" sz="1400" u="none" cap="none" strike="noStrike">
                <a:solidFill>
                  <a:srgbClr val="45BEDF"/>
                </a:solidFill>
                <a:latin typeface="Open Sans"/>
                <a:ea typeface="Open Sans"/>
                <a:cs typeface="Open Sans"/>
                <a:sym typeface="Open Sans"/>
              </a:rPr>
              <a:t>Recommendation on Open Educational Resources</a:t>
            </a:r>
            <a:r>
              <a:rPr b="1" lang="en">
                <a:solidFill>
                  <a:srgbClr val="45BEDF"/>
                </a:solidFill>
                <a:latin typeface="Open Sans"/>
                <a:ea typeface="Open Sans"/>
                <a:cs typeface="Open Sans"/>
                <a:sym typeface="Open Sans"/>
              </a:rPr>
              <a:t>”</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4"/>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69" name="Google Shape;169;p11"/>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70" name="Google Shape;170;p11"/>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a:t>
            </a:r>
            <a:r>
              <a:rPr lang="en" sz="1700">
                <a:solidFill>
                  <a:srgbClr val="FFFFFF"/>
                </a:solidFill>
                <a:latin typeface="Open Sans"/>
                <a:ea typeface="Open Sans"/>
                <a:cs typeface="Open Sans"/>
                <a:sym typeface="Open Sans"/>
              </a:rPr>
              <a:t>S</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2"/>
          <p:cNvSpPr txBox="1"/>
          <p:nvPr/>
        </p:nvSpPr>
        <p:spPr>
          <a:xfrm>
            <a:off x="2519000" y="68581"/>
            <a:ext cx="5968800" cy="1529400"/>
          </a:xfrm>
          <a:prstGeom prst="rect">
            <a:avLst/>
          </a:prstGeom>
          <a:noFill/>
          <a:ln>
            <a:noFill/>
          </a:ln>
        </p:spPr>
        <p:txBody>
          <a:bodyPr anchorCtr="0" anchor="t" bIns="91425" lIns="91425" spcFirstLastPara="1" rIns="91425" wrap="square" tIns="91425">
            <a:spAutoFit/>
          </a:bodyPr>
          <a:lstStyle/>
          <a:p>
            <a:pPr indent="0" lvl="0" marL="0" marR="0" rtl="0" algn="l">
              <a:lnSpc>
                <a:spcPct val="91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Open Education </a:t>
            </a:r>
            <a:r>
              <a:rPr b="1" lang="en" sz="2400">
                <a:solidFill>
                  <a:srgbClr val="45BEDF"/>
                </a:solidFill>
                <a:latin typeface="Open Sans"/>
                <a:ea typeface="Open Sans"/>
                <a:cs typeface="Open Sans"/>
                <a:sym typeface="Open Sans"/>
              </a:rPr>
              <a:t>=</a:t>
            </a:r>
            <a:r>
              <a:rPr b="1" lang="en" sz="2400">
                <a:solidFill>
                  <a:srgbClr val="004993"/>
                </a:solidFill>
                <a:latin typeface="Open Sans"/>
                <a:ea typeface="Open Sans"/>
                <a:cs typeface="Open Sans"/>
                <a:sym typeface="Open Sans"/>
              </a:rPr>
              <a:t> OER </a:t>
            </a:r>
            <a:r>
              <a:rPr b="1" lang="en" sz="2400">
                <a:solidFill>
                  <a:srgbClr val="45BEDF"/>
                </a:solidFill>
                <a:latin typeface="Open Sans"/>
                <a:ea typeface="Open Sans"/>
                <a:cs typeface="Open Sans"/>
                <a:sym typeface="Open Sans"/>
              </a:rPr>
              <a:t>+</a:t>
            </a:r>
            <a:r>
              <a:rPr b="1" lang="en" sz="2400">
                <a:solidFill>
                  <a:srgbClr val="004993"/>
                </a:solidFill>
                <a:latin typeface="Open Sans"/>
                <a:ea typeface="Open Sans"/>
                <a:cs typeface="Open Sans"/>
                <a:sym typeface="Open Sans"/>
              </a:rPr>
              <a:t> passende pædagogiske metoder </a:t>
            </a:r>
            <a:r>
              <a:rPr b="1" lang="en" sz="2400">
                <a:solidFill>
                  <a:srgbClr val="45BEDF"/>
                </a:solidFill>
                <a:latin typeface="Open Sans"/>
                <a:ea typeface="Open Sans"/>
                <a:cs typeface="Open Sans"/>
                <a:sym typeface="Open Sans"/>
              </a:rPr>
              <a:t>+ </a:t>
            </a:r>
            <a:r>
              <a:rPr b="1" lang="en" sz="2400">
                <a:solidFill>
                  <a:srgbClr val="004993"/>
                </a:solidFill>
                <a:latin typeface="Open Sans"/>
                <a:ea typeface="Open Sans"/>
                <a:cs typeface="Open Sans"/>
                <a:sym typeface="Open Sans"/>
              </a:rPr>
              <a:t>veltilrettelagte læringsmål </a:t>
            </a:r>
            <a:r>
              <a:rPr b="1" lang="en" sz="2400">
                <a:solidFill>
                  <a:srgbClr val="45BEDF"/>
                </a:solidFill>
                <a:latin typeface="Open Sans"/>
                <a:ea typeface="Open Sans"/>
                <a:cs typeface="Open Sans"/>
                <a:sym typeface="Open Sans"/>
              </a:rPr>
              <a:t>+</a:t>
            </a:r>
            <a:r>
              <a:rPr b="1" lang="en" sz="2400">
                <a:solidFill>
                  <a:srgbClr val="004993"/>
                </a:solidFill>
                <a:latin typeface="Open Sans"/>
                <a:ea typeface="Open Sans"/>
                <a:cs typeface="Open Sans"/>
                <a:sym typeface="Open Sans"/>
              </a:rPr>
              <a:t> mangfoldighed af læringsaktiviteter </a:t>
            </a:r>
            <a:r>
              <a:rPr b="1" lang="en" sz="2400">
                <a:solidFill>
                  <a:srgbClr val="45BEDF"/>
                </a:solidFill>
                <a:latin typeface="Open Sans"/>
                <a:ea typeface="Open Sans"/>
                <a:cs typeface="Open Sans"/>
                <a:sym typeface="Open Sans"/>
              </a:rPr>
              <a:t>=</a:t>
            </a:r>
            <a:endParaRPr b="1" i="0" sz="2400" u="none" cap="none" strike="noStrike">
              <a:solidFill>
                <a:srgbClr val="45BEDF"/>
              </a:solidFill>
              <a:latin typeface="Open Sans"/>
              <a:ea typeface="Open Sans"/>
              <a:cs typeface="Open Sans"/>
              <a:sym typeface="Open Sans"/>
            </a:endParaRPr>
          </a:p>
        </p:txBody>
      </p:sp>
      <p:sp>
        <p:nvSpPr>
          <p:cNvPr id="176" name="Google Shape;176;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2"/>
          <p:cNvSpPr txBox="1"/>
          <p:nvPr/>
        </p:nvSpPr>
        <p:spPr>
          <a:xfrm>
            <a:off x="2519000" y="1878450"/>
            <a:ext cx="5308500" cy="2236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lang="en" sz="1700">
                <a:solidFill>
                  <a:srgbClr val="004993"/>
                </a:solidFill>
                <a:latin typeface="Open Sans"/>
                <a:ea typeface="Open Sans"/>
                <a:cs typeface="Open Sans"/>
                <a:sym typeface="Open Sans"/>
              </a:rPr>
              <a:t>"en bredere vifte af innovative pædagogiske muligheder for at engagere både undervisere og den lærende til at blive mere aktive deltagere i uddannelsesprocesser og skabere af indhold, som medlemmer af forskelligartede og inkluderende videnssamfund."</a:t>
            </a:r>
            <a:endParaRPr b="0" i="0" sz="3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pic>
        <p:nvPicPr>
          <p:cNvPr id="178" name="Google Shape;178;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9" name="Google Shape;179;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80" name="Google Shape;180;p12"/>
          <p:cNvSpPr txBox="1"/>
          <p:nvPr/>
        </p:nvSpPr>
        <p:spPr>
          <a:xfrm>
            <a:off x="2519000" y="3814050"/>
            <a:ext cx="6209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a:t>
            </a:r>
            <a:r>
              <a:rPr b="1" lang="en">
                <a:solidFill>
                  <a:srgbClr val="45BEDF"/>
                </a:solidFill>
                <a:latin typeface="Open Sans"/>
                <a:ea typeface="Open Sans"/>
                <a:cs typeface="Open Sans"/>
                <a:sym typeface="Open Sans"/>
              </a:rPr>
              <a:t>a</a:t>
            </a:r>
            <a:r>
              <a:rPr b="1" i="0" lang="en" sz="1400" u="none" cap="none" strike="noStrike">
                <a:solidFill>
                  <a:srgbClr val="45BEDF"/>
                </a:solidFill>
                <a:latin typeface="Open Sans"/>
                <a:ea typeface="Open Sans"/>
                <a:cs typeface="Open Sans"/>
                <a:sym typeface="Open Sans"/>
              </a:rPr>
              <a:t> UNESCO</a:t>
            </a:r>
            <a:r>
              <a:rPr b="1" lang="en">
                <a:solidFill>
                  <a:srgbClr val="45BEDF"/>
                </a:solidFill>
                <a:latin typeface="Open Sans"/>
                <a:ea typeface="Open Sans"/>
                <a:cs typeface="Open Sans"/>
                <a:sym typeface="Open Sans"/>
              </a:rPr>
              <a:t>’s</a:t>
            </a:r>
            <a:r>
              <a:rPr b="1" i="0" lang="en" sz="1400" u="none" cap="none" strike="noStrike">
                <a:solidFill>
                  <a:srgbClr val="45BEDF"/>
                </a:solidFill>
                <a:latin typeface="Open Sans"/>
                <a:ea typeface="Open Sans"/>
                <a:cs typeface="Open Sans"/>
                <a:sym typeface="Open Sans"/>
              </a:rPr>
              <a:t> </a:t>
            </a:r>
            <a:r>
              <a:rPr b="1" lang="en">
                <a:solidFill>
                  <a:srgbClr val="45BEDF"/>
                </a:solidFill>
                <a:latin typeface="Open Sans"/>
                <a:ea typeface="Open Sans"/>
                <a:cs typeface="Open Sans"/>
                <a:sym typeface="Open Sans"/>
              </a:rPr>
              <a:t>“</a:t>
            </a:r>
            <a:r>
              <a:rPr b="1" i="0" lang="en" sz="1400" u="none" cap="none" strike="noStrike">
                <a:solidFill>
                  <a:srgbClr val="45BEDF"/>
                </a:solidFill>
                <a:latin typeface="Open Sans"/>
                <a:ea typeface="Open Sans"/>
                <a:cs typeface="Open Sans"/>
                <a:sym typeface="Open Sans"/>
              </a:rPr>
              <a:t>Recommendation on Open Educational Resources</a:t>
            </a:r>
            <a:r>
              <a:rPr b="1" lang="en">
                <a:solidFill>
                  <a:srgbClr val="45BEDF"/>
                </a:solidFill>
                <a:latin typeface="Open Sans"/>
                <a:ea typeface="Open Sans"/>
                <a:cs typeface="Open Sans"/>
                <a:sym typeface="Open Sans"/>
              </a:rPr>
              <a:t>”</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4"/>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81" name="Google Shape;181;p12"/>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82" name="Google Shape;182;p12"/>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a:t>
            </a:r>
            <a:r>
              <a:rPr lang="en" sz="1700">
                <a:solidFill>
                  <a:srgbClr val="FFFFFF"/>
                </a:solidFill>
                <a:latin typeface="Open Sans"/>
                <a:ea typeface="Open Sans"/>
                <a:cs typeface="Open Sans"/>
                <a:sym typeface="Open Sans"/>
              </a:rPr>
              <a:t>S</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3"/>
          <p:cNvSpPr txBox="1"/>
          <p:nvPr/>
        </p:nvSpPr>
        <p:spPr>
          <a:xfrm>
            <a:off x="3243450" y="166775"/>
            <a:ext cx="5445000" cy="41919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Sikrer varig adgang:</a:t>
            </a:r>
            <a:r>
              <a:rPr b="1" i="0" lang="en" sz="1400" u="none" cap="none" strike="noStrike">
                <a:solidFill>
                  <a:srgbClr val="004993"/>
                </a:solidFill>
                <a:latin typeface="Open Sans"/>
                <a:ea typeface="Open Sans"/>
                <a:cs typeface="Open Sans"/>
                <a:sym typeface="Open Sans"/>
              </a:rPr>
              <a:t> </a:t>
            </a:r>
            <a:r>
              <a:rPr lang="en">
                <a:solidFill>
                  <a:srgbClr val="004993"/>
                </a:solidFill>
                <a:latin typeface="Open Sans"/>
                <a:ea typeface="Open Sans"/>
                <a:cs typeface="Open Sans"/>
                <a:sym typeface="Open Sans"/>
              </a:rPr>
              <a:t>Studerende vil være i stand til at få adgang til ressourcer, selv efter de har afsluttet deres kursus.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Støtter inklusion:</a:t>
            </a:r>
            <a:r>
              <a:rPr b="0" i="0" lang="en" sz="1400" u="none" cap="none" strike="noStrike">
                <a:solidFill>
                  <a:srgbClr val="004993"/>
                </a:solidFill>
                <a:latin typeface="Open Sans"/>
                <a:ea typeface="Open Sans"/>
                <a:cs typeface="Open Sans"/>
                <a:sym typeface="Open Sans"/>
              </a:rPr>
              <a:t> </a:t>
            </a:r>
            <a:r>
              <a:rPr lang="en">
                <a:solidFill>
                  <a:srgbClr val="004993"/>
                </a:solidFill>
                <a:latin typeface="Open Sans"/>
                <a:ea typeface="Open Sans"/>
                <a:cs typeface="Open Sans"/>
                <a:sym typeface="Open Sans"/>
              </a:rPr>
              <a:t>OER kan tilpasses til at afspejle de studerendes profiler og scenarier, og imødekomme inklusionsbehov på forskellige niveauer.</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Fremmer diversificering af læring:</a:t>
            </a:r>
            <a:r>
              <a:rPr b="0" i="0" lang="en" sz="1400" u="none" cap="none" strike="noStrike">
                <a:solidFill>
                  <a:srgbClr val="004993"/>
                </a:solidFill>
                <a:latin typeface="Open Sans"/>
                <a:ea typeface="Open Sans"/>
                <a:cs typeface="Open Sans"/>
                <a:sym typeface="Open Sans"/>
              </a:rPr>
              <a:t> </a:t>
            </a:r>
            <a:r>
              <a:rPr lang="en">
                <a:solidFill>
                  <a:srgbClr val="004993"/>
                </a:solidFill>
                <a:latin typeface="Open Sans"/>
                <a:ea typeface="Open Sans"/>
                <a:cs typeface="Open Sans"/>
                <a:sym typeface="Open Sans"/>
              </a:rPr>
              <a:t>OER er tilgængelig fra ethvert sted til enhver tid, gentagne gange (og undervurder ikke værdien af gentagelse!), og fra en række forskellige enheder og formater. OER støtter også uformelle læringsmiljøer.</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Fremmer livslang læring: </a:t>
            </a:r>
            <a:r>
              <a:rPr lang="en">
                <a:solidFill>
                  <a:srgbClr val="004993"/>
                </a:solidFill>
                <a:latin typeface="Open Sans"/>
                <a:ea typeface="Open Sans"/>
                <a:cs typeface="Open Sans"/>
                <a:sym typeface="Open Sans"/>
              </a:rPr>
              <a:t>OER er tilgængelig for alle uanset alder. Det gælder både, når nogen ønsker at lære noget nyt og ønsker at gå tilbage til for at genopfriske hukommelsen om det. </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Sparer omkostninger: </a:t>
            </a:r>
            <a:r>
              <a:rPr lang="en">
                <a:solidFill>
                  <a:srgbClr val="004993"/>
                </a:solidFill>
                <a:latin typeface="Open Sans"/>
                <a:ea typeface="Open Sans"/>
                <a:cs typeface="Open Sans"/>
                <a:sym typeface="Open Sans"/>
              </a:rPr>
              <a:t>Høje priser kan få de studerende til at bruge ældre versioner af visse publikationer; med OER er dette ikke et problem.</a:t>
            </a:r>
            <a:endParaRPr b="0" i="0" sz="1600" u="none" cap="none" strike="noStrike">
              <a:solidFill>
                <a:srgbClr val="000000"/>
              </a:solidFill>
              <a:latin typeface="Arial"/>
              <a:ea typeface="Arial"/>
              <a:cs typeface="Arial"/>
              <a:sym typeface="Arial"/>
            </a:endParaRPr>
          </a:p>
        </p:txBody>
      </p:sp>
      <p:sp>
        <p:nvSpPr>
          <p:cNvPr id="190" name="Google Shape;190;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3"/>
          <p:cNvSpPr txBox="1"/>
          <p:nvPr/>
        </p:nvSpPr>
        <p:spPr>
          <a:xfrm>
            <a:off x="232100" y="1683450"/>
            <a:ext cx="273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br>
              <a:rPr b="1" lang="en" sz="2500">
                <a:solidFill>
                  <a:schemeClr val="lt1"/>
                </a:solidFill>
                <a:latin typeface="Open Sans"/>
                <a:ea typeface="Open Sans"/>
                <a:cs typeface="Open Sans"/>
                <a:sym typeface="Open Sans"/>
              </a:rPr>
            </a:b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i="0" lang="en" sz="2500" u="none" cap="none" strike="noStrike">
                <a:solidFill>
                  <a:srgbClr val="FFDE59"/>
                </a:solidFill>
                <a:latin typeface="Open Sans"/>
                <a:ea typeface="Open Sans"/>
                <a:cs typeface="Open Sans"/>
                <a:sym typeface="Open Sans"/>
              </a:rPr>
              <a:t>stude</a:t>
            </a:r>
            <a:r>
              <a:rPr b="1" lang="en" sz="2500">
                <a:solidFill>
                  <a:srgbClr val="FFDE59"/>
                </a:solidFill>
                <a:latin typeface="Open Sans"/>
                <a:ea typeface="Open Sans"/>
                <a:cs typeface="Open Sans"/>
                <a:sym typeface="Open Sans"/>
              </a:rPr>
              <a:t>rende</a:t>
            </a:r>
            <a:endParaRPr b="1" i="0" sz="2500" u="none" cap="none" strike="noStrike">
              <a:solidFill>
                <a:srgbClr val="FFDE59"/>
              </a:solidFill>
              <a:latin typeface="Open Sans"/>
              <a:ea typeface="Open Sans"/>
              <a:cs typeface="Open Sans"/>
              <a:sym typeface="Open Sans"/>
            </a:endParaRPr>
          </a:p>
        </p:txBody>
      </p:sp>
      <p:cxnSp>
        <p:nvCxnSpPr>
          <p:cNvPr id="192" name="Google Shape;192;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3" name="Google Shape;193;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4"/>
          <p:cNvSpPr txBox="1"/>
          <p:nvPr/>
        </p:nvSpPr>
        <p:spPr>
          <a:xfrm>
            <a:off x="3214225" y="1313200"/>
            <a:ext cx="5439300" cy="2645700"/>
          </a:xfrm>
          <a:prstGeom prst="rect">
            <a:avLst/>
          </a:prstGeom>
          <a:noFill/>
          <a:ln cap="flat" cmpd="sng" w="9525">
            <a:solidFill>
              <a:srgbClr val="FFDE59"/>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Sikrer varig adgang:</a:t>
            </a:r>
            <a:br>
              <a:rPr b="1" i="0" lang="en" sz="30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Studerende vil være i stand til at få adgang til ressourcer, selv efter de har afsluttet deres kursus.</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01" name="Google Shape;201;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3" name="Google Shape;203;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4"/>
          <p:cNvSpPr txBox="1"/>
          <p:nvPr/>
        </p:nvSpPr>
        <p:spPr>
          <a:xfrm>
            <a:off x="232100" y="1683450"/>
            <a:ext cx="273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br>
              <a:rPr b="1" lang="en" sz="2500">
                <a:solidFill>
                  <a:schemeClr val="lt1"/>
                </a:solidFill>
                <a:latin typeface="Open Sans"/>
                <a:ea typeface="Open Sans"/>
                <a:cs typeface="Open Sans"/>
                <a:sym typeface="Open Sans"/>
              </a:rPr>
            </a:b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i="0" lang="en" sz="2500" u="none" cap="none" strike="noStrike">
                <a:solidFill>
                  <a:srgbClr val="FFDE59"/>
                </a:solidFill>
                <a:latin typeface="Open Sans"/>
                <a:ea typeface="Open Sans"/>
                <a:cs typeface="Open Sans"/>
                <a:sym typeface="Open Sans"/>
              </a:rPr>
              <a:t>stude</a:t>
            </a:r>
            <a:r>
              <a:rPr b="1" lang="en" sz="2500">
                <a:solidFill>
                  <a:srgbClr val="FFDE59"/>
                </a:solidFill>
                <a:latin typeface="Open Sans"/>
                <a:ea typeface="Open Sans"/>
                <a:cs typeface="Open Sans"/>
                <a:sym typeface="Open Sans"/>
              </a:rPr>
              <a:t>rende</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5"/>
          <p:cNvSpPr txBox="1"/>
          <p:nvPr/>
        </p:nvSpPr>
        <p:spPr>
          <a:xfrm>
            <a:off x="3202900" y="1149275"/>
            <a:ext cx="5450700" cy="218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400">
                <a:solidFill>
                  <a:srgbClr val="004993"/>
                </a:solidFill>
                <a:latin typeface="Open Sans"/>
                <a:ea typeface="Open Sans"/>
                <a:cs typeface="Open Sans"/>
                <a:sym typeface="Open Sans"/>
              </a:rPr>
              <a:t>Støtter inklusion:</a:t>
            </a:r>
            <a:r>
              <a:rPr b="0" i="0" lang="en" sz="3400" u="none" cap="none" strike="noStrike">
                <a:solidFill>
                  <a:srgbClr val="004993"/>
                </a:solidFill>
                <a:latin typeface="Open Sans"/>
                <a:ea typeface="Open Sans"/>
                <a:cs typeface="Open Sans"/>
                <a:sym typeface="Open Sans"/>
              </a:rPr>
              <a:t> </a:t>
            </a:r>
            <a:br>
              <a:rPr b="0" i="0" lang="en" sz="33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kan tilpasses til at afspejle de studerendes profiler og scenarier, og imødekomme inklusionsbehov på forskellige niveauer.</a:t>
            </a:r>
            <a:endParaRPr b="0" i="0" sz="2400" u="none" cap="none" strike="noStrike">
              <a:solidFill>
                <a:srgbClr val="000000"/>
              </a:solidFill>
              <a:latin typeface="Arial"/>
              <a:ea typeface="Arial"/>
              <a:cs typeface="Arial"/>
              <a:sym typeface="Arial"/>
            </a:endParaRPr>
          </a:p>
        </p:txBody>
      </p:sp>
      <p:cxnSp>
        <p:nvCxnSpPr>
          <p:cNvPr id="212" name="Google Shape;212;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3" name="Google Shape;213;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4" name="Google Shape;214;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5"/>
          <p:cNvSpPr txBox="1"/>
          <p:nvPr/>
        </p:nvSpPr>
        <p:spPr>
          <a:xfrm>
            <a:off x="232100" y="1683450"/>
            <a:ext cx="273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br>
              <a:rPr b="1" lang="en" sz="2500">
                <a:solidFill>
                  <a:schemeClr val="lt1"/>
                </a:solidFill>
                <a:latin typeface="Open Sans"/>
                <a:ea typeface="Open Sans"/>
                <a:cs typeface="Open Sans"/>
                <a:sym typeface="Open Sans"/>
              </a:rPr>
            </a:b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i="0" lang="en" sz="2500" u="none" cap="none" strike="noStrike">
                <a:solidFill>
                  <a:srgbClr val="FFDE59"/>
                </a:solidFill>
                <a:latin typeface="Open Sans"/>
                <a:ea typeface="Open Sans"/>
                <a:cs typeface="Open Sans"/>
                <a:sym typeface="Open Sans"/>
              </a:rPr>
              <a:t>stude</a:t>
            </a:r>
            <a:r>
              <a:rPr b="1" lang="en" sz="2500">
                <a:solidFill>
                  <a:srgbClr val="FFDE59"/>
                </a:solidFill>
                <a:latin typeface="Open Sans"/>
                <a:ea typeface="Open Sans"/>
                <a:cs typeface="Open Sans"/>
                <a:sym typeface="Open Sans"/>
              </a:rPr>
              <a:t>rende</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6"/>
          <p:cNvSpPr txBox="1"/>
          <p:nvPr/>
        </p:nvSpPr>
        <p:spPr>
          <a:xfrm>
            <a:off x="3208575" y="415625"/>
            <a:ext cx="54450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Fremmer diversificering </a:t>
            </a:r>
            <a:br>
              <a:rPr b="1" lang="en" sz="3000">
                <a:solidFill>
                  <a:srgbClr val="004993"/>
                </a:solidFill>
                <a:latin typeface="Open Sans"/>
                <a:ea typeface="Open Sans"/>
                <a:cs typeface="Open Sans"/>
                <a:sym typeface="Open Sans"/>
              </a:rPr>
            </a:br>
            <a:r>
              <a:rPr b="1" lang="en" sz="3000">
                <a:solidFill>
                  <a:srgbClr val="004993"/>
                </a:solidFill>
                <a:latin typeface="Open Sans"/>
                <a:ea typeface="Open Sans"/>
                <a:cs typeface="Open Sans"/>
                <a:sym typeface="Open Sans"/>
              </a:rPr>
              <a:t>af læring:</a:t>
            </a:r>
            <a:r>
              <a:rPr lang="en" sz="3000">
                <a:solidFill>
                  <a:srgbClr val="004993"/>
                </a:solidFill>
                <a:latin typeface="Open Sans"/>
                <a:ea typeface="Open Sans"/>
                <a:cs typeface="Open Sans"/>
                <a:sym typeface="Open Sans"/>
              </a:rPr>
              <a:t> </a:t>
            </a:r>
            <a:br>
              <a:rPr lang="en" sz="30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er tilgængelig fra ethvert sted og når som helst, gentagne gange (og undervurder ikke værdien af gentagelse!), og fra en række forskellige enheder og formater.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støtter også uformelle læringsmiljøer. </a:t>
            </a:r>
            <a:endParaRPr b="0" i="0" sz="2400" u="none" cap="none" strike="noStrike">
              <a:solidFill>
                <a:srgbClr val="000000"/>
              </a:solidFill>
              <a:latin typeface="Arial"/>
              <a:ea typeface="Arial"/>
              <a:cs typeface="Arial"/>
              <a:sym typeface="Arial"/>
            </a:endParaRPr>
          </a:p>
        </p:txBody>
      </p:sp>
      <p:sp>
        <p:nvSpPr>
          <p:cNvPr id="221" name="Google Shape;221;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3" name="Google Shape;223;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5" name="Google Shape;225;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6"/>
          <p:cNvSpPr txBox="1"/>
          <p:nvPr/>
        </p:nvSpPr>
        <p:spPr>
          <a:xfrm>
            <a:off x="232100" y="1683450"/>
            <a:ext cx="273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br>
              <a:rPr b="1" lang="en" sz="2500">
                <a:solidFill>
                  <a:schemeClr val="lt1"/>
                </a:solidFill>
                <a:latin typeface="Open Sans"/>
                <a:ea typeface="Open Sans"/>
                <a:cs typeface="Open Sans"/>
                <a:sym typeface="Open Sans"/>
              </a:rPr>
            </a:b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i="0" lang="en" sz="2500" u="none" cap="none" strike="noStrike">
                <a:solidFill>
                  <a:srgbClr val="FFDE59"/>
                </a:solidFill>
                <a:latin typeface="Open Sans"/>
                <a:ea typeface="Open Sans"/>
                <a:cs typeface="Open Sans"/>
                <a:sym typeface="Open Sans"/>
              </a:rPr>
              <a:t>stude</a:t>
            </a:r>
            <a:r>
              <a:rPr b="1" lang="en" sz="2500">
                <a:solidFill>
                  <a:srgbClr val="FFDE59"/>
                </a:solidFill>
                <a:latin typeface="Open Sans"/>
                <a:ea typeface="Open Sans"/>
                <a:cs typeface="Open Sans"/>
                <a:sym typeface="Open Sans"/>
              </a:rPr>
              <a:t>rende</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7"/>
          <p:cNvSpPr txBox="1"/>
          <p:nvPr/>
        </p:nvSpPr>
        <p:spPr>
          <a:xfrm>
            <a:off x="3208575" y="1137975"/>
            <a:ext cx="54450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Fremmer livslang læring: </a:t>
            </a:r>
            <a:br>
              <a:rPr b="1" lang="en">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er tilgængelig for alle uanset alder. Det gælder både, når nogen ønsker at lære noget nyt eller ønsker at gå tilbage til for at genopfriske hukommelsen om det.</a:t>
            </a:r>
            <a:endParaRPr b="0" i="0" sz="1600" u="none" cap="none" strike="noStrike">
              <a:solidFill>
                <a:srgbClr val="000000"/>
              </a:solidFill>
              <a:latin typeface="Arial"/>
              <a:ea typeface="Arial"/>
              <a:cs typeface="Arial"/>
              <a:sym typeface="Arial"/>
            </a:endParaRPr>
          </a:p>
        </p:txBody>
      </p:sp>
      <p:cxnSp>
        <p:nvCxnSpPr>
          <p:cNvPr id="234" name="Google Shape;234;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6" name="Google Shape;236;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7"/>
          <p:cNvSpPr txBox="1"/>
          <p:nvPr/>
        </p:nvSpPr>
        <p:spPr>
          <a:xfrm>
            <a:off x="232100" y="1683450"/>
            <a:ext cx="273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br>
              <a:rPr b="1" lang="en" sz="2500">
                <a:solidFill>
                  <a:schemeClr val="lt1"/>
                </a:solidFill>
                <a:latin typeface="Open Sans"/>
                <a:ea typeface="Open Sans"/>
                <a:cs typeface="Open Sans"/>
                <a:sym typeface="Open Sans"/>
              </a:rPr>
            </a:b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i="0" lang="en" sz="2500" u="none" cap="none" strike="noStrike">
                <a:solidFill>
                  <a:srgbClr val="FFDE59"/>
                </a:solidFill>
                <a:latin typeface="Open Sans"/>
                <a:ea typeface="Open Sans"/>
                <a:cs typeface="Open Sans"/>
                <a:sym typeface="Open Sans"/>
              </a:rPr>
              <a:t>stude</a:t>
            </a:r>
            <a:r>
              <a:rPr b="1" lang="en" sz="2500">
                <a:solidFill>
                  <a:srgbClr val="FFDE59"/>
                </a:solidFill>
                <a:latin typeface="Open Sans"/>
                <a:ea typeface="Open Sans"/>
                <a:cs typeface="Open Sans"/>
                <a:sym typeface="Open Sans"/>
              </a:rPr>
              <a:t>rende</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8"/>
          <p:cNvSpPr txBox="1"/>
          <p:nvPr/>
        </p:nvSpPr>
        <p:spPr>
          <a:xfrm>
            <a:off x="3214225" y="1177550"/>
            <a:ext cx="54054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Sparer omkostninger: </a:t>
            </a:r>
            <a:endParaRPr b="1" sz="30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Høje priser kan få de studerende til at bruge ældre versioner af visse publikationer; med OER er dette ikke et problem.</a:t>
            </a:r>
            <a:endParaRPr b="0" i="0" sz="1600" u="none" cap="none" strike="noStrike">
              <a:solidFill>
                <a:srgbClr val="000000"/>
              </a:solidFill>
              <a:latin typeface="Arial"/>
              <a:ea typeface="Arial"/>
              <a:cs typeface="Arial"/>
              <a:sym typeface="Arial"/>
            </a:endParaRPr>
          </a:p>
        </p:txBody>
      </p:sp>
      <p:cxnSp>
        <p:nvCxnSpPr>
          <p:cNvPr id="245" name="Google Shape;245;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7" name="Google Shape;247;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8"/>
          <p:cNvSpPr txBox="1"/>
          <p:nvPr/>
        </p:nvSpPr>
        <p:spPr>
          <a:xfrm>
            <a:off x="232100" y="1683450"/>
            <a:ext cx="273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br>
              <a:rPr b="1" lang="en" sz="2500">
                <a:solidFill>
                  <a:schemeClr val="lt1"/>
                </a:solidFill>
                <a:latin typeface="Open Sans"/>
                <a:ea typeface="Open Sans"/>
                <a:cs typeface="Open Sans"/>
                <a:sym typeface="Open Sans"/>
              </a:rPr>
            </a:b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i="0" lang="en" sz="2500" u="none" cap="none" strike="noStrike">
                <a:solidFill>
                  <a:srgbClr val="FFDE59"/>
                </a:solidFill>
                <a:latin typeface="Open Sans"/>
                <a:ea typeface="Open Sans"/>
                <a:cs typeface="Open Sans"/>
                <a:sym typeface="Open Sans"/>
              </a:rPr>
              <a:t>stude</a:t>
            </a:r>
            <a:r>
              <a:rPr b="1" lang="en" sz="2500">
                <a:solidFill>
                  <a:srgbClr val="FFDE59"/>
                </a:solidFill>
                <a:latin typeface="Open Sans"/>
                <a:ea typeface="Open Sans"/>
                <a:cs typeface="Open Sans"/>
                <a:sym typeface="Open Sans"/>
              </a:rPr>
              <a:t>rende</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9"/>
          <p:cNvSpPr txBox="1"/>
          <p:nvPr/>
        </p:nvSpPr>
        <p:spPr>
          <a:xfrm>
            <a:off x="3208575" y="324050"/>
            <a:ext cx="5171700" cy="3444000"/>
          </a:xfrm>
          <a:prstGeom prst="rect">
            <a:avLst/>
          </a:prstGeom>
          <a:noFill/>
          <a:ln>
            <a:noFill/>
          </a:ln>
        </p:spPr>
        <p:txBody>
          <a:bodyPr anchorCtr="0" anchor="b" bIns="91425" lIns="91425" spcFirstLastPara="1" rIns="91425" wrap="square" tIns="91425">
            <a:noAutofit/>
          </a:bodyPr>
          <a:lstStyle/>
          <a:p>
            <a:pPr indent="0" lvl="0" marL="0" marR="0" rtl="0" algn="l">
              <a:lnSpc>
                <a:spcPct val="115000"/>
              </a:lnSpc>
              <a:spcBef>
                <a:spcPts val="0"/>
              </a:spcBef>
              <a:spcAft>
                <a:spcPts val="0"/>
              </a:spcAft>
              <a:buClr>
                <a:srgbClr val="000000"/>
              </a:buClr>
              <a:buSzPts val="1400"/>
              <a:buFont typeface="Arial"/>
              <a:buNone/>
            </a:pPr>
            <a:r>
              <a:rPr b="1" lang="en">
                <a:solidFill>
                  <a:srgbClr val="004993"/>
                </a:solidFill>
                <a:latin typeface="Open Sans"/>
                <a:ea typeface="Open Sans"/>
                <a:cs typeface="Open Sans"/>
                <a:sym typeface="Open Sans"/>
              </a:rPr>
              <a:t>Forbedrer læringsmuligheder: </a:t>
            </a:r>
            <a:r>
              <a:rPr lang="en">
                <a:solidFill>
                  <a:srgbClr val="004993"/>
                </a:solidFill>
                <a:latin typeface="Open Sans"/>
                <a:ea typeface="Open Sans"/>
                <a:cs typeface="Open Sans"/>
                <a:sym typeface="Open Sans"/>
              </a:rPr>
              <a:t>Studerende, der bruger OER, klarer sig lige så godt eller bedre end dem, der bruger traditionelle materialer.</a:t>
            </a:r>
            <a:endParaRPr>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rPr b="1" lang="en">
                <a:solidFill>
                  <a:srgbClr val="004993"/>
                </a:solidFill>
                <a:latin typeface="Open Sans"/>
                <a:ea typeface="Open Sans"/>
                <a:cs typeface="Open Sans"/>
                <a:sym typeface="Open Sans"/>
              </a:rPr>
              <a:t>Sikrer parathed: </a:t>
            </a:r>
            <a:r>
              <a:rPr lang="en">
                <a:solidFill>
                  <a:srgbClr val="004993"/>
                </a:solidFill>
                <a:latin typeface="Open Sans"/>
                <a:ea typeface="Open Sans"/>
                <a:cs typeface="Open Sans"/>
                <a:sym typeface="Open Sans"/>
              </a:rPr>
              <a:t>OER kan være tilgængelig allerede fra starten af kurserne, hvilket betyder, at de studerende straks kan begynde at arbejde med dem.</a:t>
            </a:r>
            <a:endParaRPr>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rPr b="1" lang="en">
                <a:solidFill>
                  <a:srgbClr val="004993"/>
                </a:solidFill>
                <a:latin typeface="Open Sans"/>
                <a:ea typeface="Open Sans"/>
                <a:cs typeface="Open Sans"/>
                <a:sym typeface="Open Sans"/>
              </a:rPr>
              <a:t>Forbedrer kvalitet:</a:t>
            </a:r>
            <a:r>
              <a:rPr b="0" i="0" lang="en" sz="1400" u="none" cap="none" strike="noStrike">
                <a:solidFill>
                  <a:srgbClr val="004993"/>
                </a:solidFill>
                <a:latin typeface="Open Sans"/>
                <a:ea typeface="Open Sans"/>
                <a:cs typeface="Open Sans"/>
                <a:sym typeface="Open Sans"/>
              </a:rPr>
              <a:t> </a:t>
            </a:r>
            <a:r>
              <a:rPr lang="en">
                <a:solidFill>
                  <a:srgbClr val="004993"/>
                </a:solidFill>
                <a:latin typeface="Open Sans"/>
                <a:ea typeface="Open Sans"/>
                <a:cs typeface="Open Sans"/>
                <a:sym typeface="Open Sans"/>
              </a:rPr>
              <a:t>OER tillader forbedring af kvaliteten og løbende opdateringer samt hurtig formidling, hvilket sikrer, at informationerne er opdaterede.</a:t>
            </a:r>
            <a:endParaRPr>
              <a:solidFill>
                <a:srgbClr val="004993"/>
              </a:solidFill>
              <a:latin typeface="Open Sans"/>
              <a:ea typeface="Open Sans"/>
              <a:cs typeface="Open Sans"/>
              <a:sym typeface="Open Sans"/>
            </a:endParaRPr>
          </a:p>
          <a:p>
            <a:pPr indent="0" lvl="0" marL="0" marR="0" rtl="0" algn="l">
              <a:lnSpc>
                <a:spcPct val="115000"/>
              </a:lnSpc>
              <a:spcBef>
                <a:spcPts val="1000"/>
              </a:spcBef>
              <a:spcAft>
                <a:spcPts val="1000"/>
              </a:spcAft>
              <a:buClr>
                <a:srgbClr val="000000"/>
              </a:buClr>
              <a:buSzPts val="1400"/>
              <a:buFont typeface="Arial"/>
              <a:buNone/>
            </a:pPr>
            <a:r>
              <a:rPr b="1" lang="en">
                <a:solidFill>
                  <a:srgbClr val="004993"/>
                </a:solidFill>
                <a:latin typeface="Open Sans"/>
                <a:ea typeface="Open Sans"/>
                <a:cs typeface="Open Sans"/>
                <a:sym typeface="Open Sans"/>
              </a:rPr>
              <a:t>Belønner åben praksis: </a:t>
            </a:r>
            <a:r>
              <a:rPr lang="en">
                <a:solidFill>
                  <a:srgbClr val="004993"/>
                </a:solidFill>
                <a:latin typeface="Open Sans"/>
                <a:ea typeface="Open Sans"/>
                <a:cs typeface="Open Sans"/>
                <a:sym typeface="Open Sans"/>
              </a:rPr>
              <a:t>Studerende kan blive anerkendt som en del af forfatterteamet og blive værdsat for deres arbejde og færdigheder.</a:t>
            </a:r>
            <a:endParaRPr b="0" i="0" sz="1400" u="none" cap="none" strike="noStrike">
              <a:solidFill>
                <a:srgbClr val="000000"/>
              </a:solidFill>
              <a:latin typeface="Arial"/>
              <a:ea typeface="Arial"/>
              <a:cs typeface="Arial"/>
              <a:sym typeface="Arial"/>
            </a:endParaRPr>
          </a:p>
        </p:txBody>
      </p:sp>
      <p:cxnSp>
        <p:nvCxnSpPr>
          <p:cNvPr id="256" name="Google Shape;256;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8" name="Google Shape;258;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9"/>
          <p:cNvSpPr txBox="1"/>
          <p:nvPr/>
        </p:nvSpPr>
        <p:spPr>
          <a:xfrm>
            <a:off x="232100" y="1683450"/>
            <a:ext cx="273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br>
              <a:rPr b="1" lang="en" sz="2500">
                <a:solidFill>
                  <a:schemeClr val="lt1"/>
                </a:solidFill>
                <a:latin typeface="Open Sans"/>
                <a:ea typeface="Open Sans"/>
                <a:cs typeface="Open Sans"/>
                <a:sym typeface="Open Sans"/>
              </a:rPr>
            </a:b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i="0" lang="en" sz="2500" u="none" cap="none" strike="noStrike">
                <a:solidFill>
                  <a:srgbClr val="FFDE59"/>
                </a:solidFill>
                <a:latin typeface="Open Sans"/>
                <a:ea typeface="Open Sans"/>
                <a:cs typeface="Open Sans"/>
                <a:sym typeface="Open Sans"/>
              </a:rPr>
              <a:t>stude</a:t>
            </a:r>
            <a:r>
              <a:rPr b="1" lang="en" sz="2500">
                <a:solidFill>
                  <a:srgbClr val="FFDE59"/>
                </a:solidFill>
                <a:latin typeface="Open Sans"/>
                <a:ea typeface="Open Sans"/>
                <a:cs typeface="Open Sans"/>
                <a:sym typeface="Open Sans"/>
              </a:rPr>
              <a:t>rende</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207100" y="34525"/>
            <a:ext cx="8798700" cy="505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1200">
                <a:solidFill>
                  <a:srgbClr val="004993"/>
                </a:solidFill>
                <a:latin typeface="Open Sans"/>
                <a:ea typeface="Open Sans"/>
                <a:cs typeface="Open Sans"/>
                <a:sym typeface="Open Sans"/>
              </a:rPr>
              <a:t>Velkommen til denne </a:t>
            </a:r>
            <a:r>
              <a:rPr b="1" i="0" lang="en" sz="1200" u="none" cap="none" strike="noStrike">
                <a:solidFill>
                  <a:srgbClr val="004993"/>
                </a:solidFill>
                <a:latin typeface="Open Sans"/>
                <a:ea typeface="Open Sans"/>
                <a:cs typeface="Open Sans"/>
                <a:sym typeface="Open Sans"/>
              </a:rPr>
              <a:t>Open Education Fordel</a:t>
            </a:r>
            <a:r>
              <a:rPr b="1" lang="en" sz="1200">
                <a:solidFill>
                  <a:srgbClr val="004993"/>
                </a:solidFill>
                <a:latin typeface="Open Sans"/>
                <a:ea typeface="Open Sans"/>
                <a:cs typeface="Open Sans"/>
                <a:sym typeface="Open Sans"/>
              </a:rPr>
              <a:t>e værktøjskasse</a:t>
            </a:r>
            <a:r>
              <a:rPr b="1" i="0" lang="en" sz="1200" u="none" cap="none" strike="noStrike">
                <a:solidFill>
                  <a:srgbClr val="004993"/>
                </a:solidFill>
                <a:latin typeface="Open Sans"/>
                <a:ea typeface="Open Sans"/>
                <a:cs typeface="Open Sans"/>
                <a:sym typeface="Open Sans"/>
              </a:rPr>
              <a:t>! </a:t>
            </a:r>
            <a:br>
              <a:rPr b="1" i="0" lang="en" sz="1200" u="none" cap="none" strike="noStrike">
                <a:solidFill>
                  <a:srgbClr val="004993"/>
                </a:solidFill>
                <a:latin typeface="Open Sans"/>
                <a:ea typeface="Open Sans"/>
                <a:cs typeface="Open Sans"/>
                <a:sym typeface="Open Sans"/>
              </a:rPr>
            </a:br>
            <a:r>
              <a:rPr lang="en" sz="1200">
                <a:solidFill>
                  <a:srgbClr val="004993"/>
                </a:solidFill>
                <a:latin typeface="Open Sans"/>
                <a:ea typeface="Open Sans"/>
                <a:cs typeface="Open Sans"/>
                <a:sym typeface="Open Sans"/>
              </a:rPr>
              <a:t>Det er samling </a:t>
            </a:r>
            <a:r>
              <a:rPr b="0" i="0" lang="en" sz="1200" u="none" cap="none" strike="noStrike">
                <a:solidFill>
                  <a:srgbClr val="004993"/>
                </a:solidFill>
                <a:latin typeface="Open Sans"/>
                <a:ea typeface="Open Sans"/>
                <a:cs typeface="Open Sans"/>
                <a:sym typeface="Open Sans"/>
              </a:rPr>
              <a:t>(slides, </a:t>
            </a:r>
            <a:r>
              <a:rPr lang="en" sz="1200">
                <a:solidFill>
                  <a:srgbClr val="004993"/>
                </a:solidFill>
                <a:latin typeface="Open Sans"/>
                <a:ea typeface="Open Sans"/>
                <a:cs typeface="Open Sans"/>
                <a:sym typeface="Open Sans"/>
              </a:rPr>
              <a:t>folder og kort</a:t>
            </a:r>
            <a:r>
              <a:rPr b="0" i="0" lang="en" sz="1200" u="none" cap="none" strike="noStrike">
                <a:solidFill>
                  <a:srgbClr val="004993"/>
                </a:solidFill>
                <a:latin typeface="Open Sans"/>
                <a:ea typeface="Open Sans"/>
                <a:cs typeface="Open Sans"/>
                <a:sym typeface="Open Sans"/>
              </a:rPr>
              <a:t>) </a:t>
            </a:r>
            <a:r>
              <a:rPr lang="en" sz="1200">
                <a:solidFill>
                  <a:srgbClr val="004993"/>
                </a:solidFill>
                <a:latin typeface="Open Sans"/>
                <a:ea typeface="Open Sans"/>
                <a:cs typeface="Open Sans"/>
                <a:sym typeface="Open Sans"/>
              </a:rPr>
              <a:t>skabt af </a:t>
            </a:r>
            <a:r>
              <a:rPr b="0" i="0" lang="en" sz="1200" u="sng" cap="none" strike="noStrike">
                <a:solidFill>
                  <a:schemeClr val="hlink"/>
                </a:solidFill>
                <a:latin typeface="Open Sans"/>
                <a:ea typeface="Open Sans"/>
                <a:cs typeface="Open Sans"/>
                <a:sym typeface="Open Sans"/>
                <a:hlinkClick r:id="rId3"/>
              </a:rPr>
              <a:t>The European Network of Open Education Librarians</a:t>
            </a:r>
            <a:r>
              <a:rPr b="0" i="0" lang="en" sz="1200" u="none" cap="none" strike="noStrike">
                <a:solidFill>
                  <a:srgbClr val="004993"/>
                </a:solidFill>
                <a:latin typeface="Open Sans"/>
                <a:ea typeface="Open Sans"/>
                <a:cs typeface="Open Sans"/>
                <a:sym typeface="Open Sans"/>
              </a:rPr>
              <a:t> (ENOEL). </a:t>
            </a:r>
            <a:r>
              <a:rPr lang="en" sz="1200">
                <a:solidFill>
                  <a:srgbClr val="004993"/>
                </a:solidFill>
                <a:latin typeface="Open Sans"/>
                <a:ea typeface="Open Sans"/>
                <a:cs typeface="Open Sans"/>
                <a:sym typeface="Open Sans"/>
              </a:rPr>
              <a:t>Værktøjskassens formål er at hjælpe til at skabe opmærksomhed på vigtigheden af Open Education og den peger på fordele</a:t>
            </a:r>
            <a:r>
              <a:rPr b="0" i="0" lang="en" sz="1200" u="none" cap="none" strike="noStrike">
                <a:solidFill>
                  <a:srgbClr val="004993"/>
                </a:solidFill>
                <a:latin typeface="Open Sans"/>
                <a:ea typeface="Open Sans"/>
                <a:cs typeface="Open Sans"/>
                <a:sym typeface="Open Sans"/>
              </a:rPr>
              <a:t> for stude</a:t>
            </a:r>
            <a:r>
              <a:rPr lang="en" sz="1200">
                <a:solidFill>
                  <a:srgbClr val="004993"/>
                </a:solidFill>
                <a:latin typeface="Open Sans"/>
                <a:ea typeface="Open Sans"/>
                <a:cs typeface="Open Sans"/>
                <a:sym typeface="Open Sans"/>
              </a:rPr>
              <a:t>rende</a:t>
            </a:r>
            <a:r>
              <a:rPr b="0" i="0" lang="en" sz="1200" u="none" cap="none" strike="noStrike">
                <a:solidFill>
                  <a:srgbClr val="004993"/>
                </a:solidFill>
                <a:latin typeface="Open Sans"/>
                <a:ea typeface="Open Sans"/>
                <a:cs typeface="Open Sans"/>
                <a:sym typeface="Open Sans"/>
              </a:rPr>
              <a:t>, undervisere, institutioner, samfund og </a:t>
            </a:r>
            <a:r>
              <a:rPr lang="en" sz="1200">
                <a:solidFill>
                  <a:srgbClr val="004993"/>
                </a:solidFill>
                <a:latin typeface="Open Sans"/>
                <a:ea typeface="Open Sans"/>
                <a:cs typeface="Open Sans"/>
                <a:sym typeface="Open Sans"/>
              </a:rPr>
              <a:t>bibliotekarer</a:t>
            </a:r>
            <a:r>
              <a:rPr b="0" i="0" lang="en"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lang="en" sz="1000">
                <a:solidFill>
                  <a:srgbClr val="004993"/>
                </a:solidFill>
                <a:latin typeface="Open Sans"/>
                <a:ea typeface="Open Sans"/>
                <a:cs typeface="Open Sans"/>
                <a:sym typeface="Open Sans"/>
              </a:rPr>
              <a:t>Denne powerpoint indeholder </a:t>
            </a:r>
            <a:r>
              <a:rPr b="1" lang="en" sz="1000">
                <a:solidFill>
                  <a:srgbClr val="004993"/>
                </a:solidFill>
                <a:latin typeface="Open Sans"/>
                <a:ea typeface="Open Sans"/>
                <a:cs typeface="Open Sans"/>
                <a:sym typeface="Open Sans"/>
              </a:rPr>
              <a:t>skabeloner til </a:t>
            </a:r>
            <a:r>
              <a:rPr b="1" lang="en" sz="1000">
                <a:solidFill>
                  <a:srgbClr val="004993"/>
                </a:solidFill>
                <a:latin typeface="Open Sans"/>
                <a:ea typeface="Open Sans"/>
                <a:cs typeface="Open Sans"/>
                <a:sym typeface="Open Sans"/>
              </a:rPr>
              <a:t>slides</a:t>
            </a:r>
            <a:r>
              <a:rPr b="0" i="0" lang="en" sz="1000" u="none" cap="none" strike="noStrike">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Du kan bruge skabelonerne direkte, som de er, eller du kan vælge at tilpasse dem til dine egne specifikke behov.</a:t>
            </a:r>
            <a:r>
              <a:rPr b="1" i="0" lang="en" sz="1000" u="none" cap="none" strike="noStrike">
                <a:solidFill>
                  <a:srgbClr val="004993"/>
                </a:solidFill>
                <a:latin typeface="Open Sans"/>
                <a:ea typeface="Open Sans"/>
                <a:cs typeface="Open Sans"/>
                <a:sym typeface="Open Sans"/>
              </a:rPr>
              <a:t> </a:t>
            </a:r>
            <a:endParaRPr b="1"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Når du bruger skabelonen uden tilpasning, </a:t>
            </a:r>
            <a:r>
              <a:rPr lang="en" sz="1000">
                <a:solidFill>
                  <a:srgbClr val="004993"/>
                </a:solidFill>
                <a:latin typeface="Open Sans"/>
                <a:ea typeface="Open Sans"/>
                <a:cs typeface="Open Sans"/>
                <a:sym typeface="Open Sans"/>
              </a:rPr>
              <a:t>kan du blot downloade hele powerpointen eller de slides, som du ønsker at bruge.</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lang="en" sz="1000">
                <a:solidFill>
                  <a:srgbClr val="004993"/>
                </a:solidFill>
                <a:latin typeface="Open Sans"/>
                <a:ea typeface="Open Sans"/>
                <a:cs typeface="Open Sans"/>
                <a:sym typeface="Open Sans"/>
              </a:rPr>
              <a:t>Hvis du ønsker at tilpasse skabelonen til dine behov, skal du</a:t>
            </a:r>
            <a:r>
              <a:rPr b="1" i="0" lang="en" sz="1000" u="none" cap="none" strike="noStrike">
                <a:solidFill>
                  <a:srgbClr val="004993"/>
                </a:solidFill>
                <a:latin typeface="Open Sans"/>
                <a:ea typeface="Open Sans"/>
                <a:cs typeface="Open Sans"/>
                <a:sym typeface="Open Sans"/>
              </a:rPr>
              <a:t>:</a:t>
            </a:r>
            <a:endParaRPr b="1" i="0" sz="1000" u="none" cap="none" strike="noStrike">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b="0" i="0" lang="en" sz="1000" u="none" cap="none" strike="noStrike">
                <a:solidFill>
                  <a:srgbClr val="004993"/>
                </a:solidFill>
                <a:latin typeface="Open Sans"/>
                <a:ea typeface="Open Sans"/>
                <a:cs typeface="Open Sans"/>
                <a:sym typeface="Open Sans"/>
              </a:rPr>
              <a:t>Downloade </a:t>
            </a:r>
            <a:r>
              <a:rPr lang="en" sz="1000">
                <a:solidFill>
                  <a:srgbClr val="004993"/>
                </a:solidFill>
                <a:latin typeface="Open Sans"/>
                <a:ea typeface="Open Sans"/>
                <a:cs typeface="Open Sans"/>
                <a:sym typeface="Open Sans"/>
              </a:rPr>
              <a:t>det værktøj du ønsker at bruge.</a:t>
            </a:r>
            <a:endParaRPr b="0" i="0" sz="1000" u="none" cap="none" strike="noStrike">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lang="en" sz="1000">
                <a:solidFill>
                  <a:srgbClr val="004993"/>
                </a:solidFill>
                <a:latin typeface="Open Sans"/>
                <a:ea typeface="Open Sans"/>
                <a:cs typeface="Open Sans"/>
                <a:sym typeface="Open Sans"/>
              </a:rPr>
              <a:t>Tilpasse det til dine behov </a:t>
            </a:r>
            <a:r>
              <a:rPr b="0" i="0" lang="en" sz="1000" u="none" cap="none" strike="noStrike">
                <a:solidFill>
                  <a:srgbClr val="004993"/>
                </a:solidFill>
                <a:latin typeface="Open Sans"/>
                <a:ea typeface="Open Sans"/>
                <a:cs typeface="Open Sans"/>
                <a:sym typeface="Open Sans"/>
              </a:rPr>
              <a:t>(tilføje din organisations log</a:t>
            </a:r>
            <a:r>
              <a:rPr lang="en" sz="1000">
                <a:solidFill>
                  <a:srgbClr val="004993"/>
                </a:solidFill>
                <a:latin typeface="Open Sans"/>
                <a:ea typeface="Open Sans"/>
                <a:cs typeface="Open Sans"/>
                <a:sym typeface="Open Sans"/>
              </a:rPr>
              <a:t>o og de ændringer, som du finder passende).</a:t>
            </a:r>
            <a:endParaRPr b="0" i="0" sz="1000" u="none" cap="none" strike="noStrike">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lang="en" sz="1000">
                <a:solidFill>
                  <a:srgbClr val="004993"/>
                </a:solidFill>
                <a:latin typeface="Open Sans"/>
                <a:ea typeface="Open Sans"/>
                <a:cs typeface="Open Sans"/>
                <a:sym typeface="Open Sans"/>
              </a:rPr>
              <a:t>Sørg for, at den tilpassede version har en note, der siger</a:t>
            </a:r>
            <a:r>
              <a:rPr b="0" i="0" lang="en" sz="1000" u="none" cap="none" strike="noStrike">
                <a:solidFill>
                  <a:srgbClr val="004993"/>
                </a:solidFill>
                <a:latin typeface="Open Sans"/>
                <a:ea typeface="Open Sans"/>
                <a:cs typeface="Open Sans"/>
                <a:sym typeface="Open Sans"/>
              </a:rPr>
              <a:t>: “</a:t>
            </a:r>
            <a:r>
              <a:rPr lang="en" sz="1000">
                <a:solidFill>
                  <a:srgbClr val="004993"/>
                </a:solidFill>
                <a:latin typeface="Open Sans"/>
                <a:ea typeface="Open Sans"/>
                <a:cs typeface="Open Sans"/>
                <a:sym typeface="Open Sans"/>
              </a:rPr>
              <a:t>Dette værk er afledt af filen Danish</a:t>
            </a:r>
            <a:r>
              <a:rPr b="0" i="0" lang="en" sz="1000" cap="none" strike="noStrike">
                <a:solidFill>
                  <a:srgbClr val="004993"/>
                </a:solidFill>
                <a:latin typeface="Open Sans"/>
                <a:ea typeface="Open Sans"/>
                <a:cs typeface="Open Sans"/>
                <a:sym typeface="Open Sans"/>
              </a:rPr>
              <a:t>_1. OE Benefits </a:t>
            </a:r>
            <a:r>
              <a:rPr lang="en" sz="1000">
                <a:solidFill>
                  <a:srgbClr val="004993"/>
                </a:solidFill>
                <a:latin typeface="Open Sans"/>
                <a:ea typeface="Open Sans"/>
                <a:cs typeface="Open Sans"/>
                <a:sym typeface="Open Sans"/>
              </a:rPr>
              <a:t>- ENOEL slides </a:t>
            </a:r>
            <a:r>
              <a:rPr b="0" i="0" lang="en" sz="1000" cap="none" strike="noStrike">
                <a:solidFill>
                  <a:srgbClr val="004993"/>
                </a:solidFill>
                <a:latin typeface="Open Sans"/>
                <a:ea typeface="Open Sans"/>
                <a:cs typeface="Open Sans"/>
                <a:sym typeface="Open Sans"/>
              </a:rPr>
              <a:t>[</a:t>
            </a:r>
            <a:r>
              <a:rPr b="0" i="0" lang="en" sz="1000" u="sng" cap="none" strike="noStrike">
                <a:solidFill>
                  <a:schemeClr val="hlink"/>
                </a:solidFill>
                <a:latin typeface="Open Sans"/>
                <a:ea typeface="Open Sans"/>
                <a:cs typeface="Open Sans"/>
                <a:sym typeface="Open Sans"/>
                <a:hlinkClick r:id="rId4"/>
              </a:rPr>
              <a:t>https://zenodo.org/doi/10.5281/zenodo.5568482</a:t>
            </a:r>
            <a:r>
              <a:rPr lang="en" sz="1000">
                <a:solidFill>
                  <a:srgbClr val="004993"/>
                </a:solidFill>
                <a:latin typeface="Open Sans"/>
                <a:ea typeface="Open Sans"/>
                <a:cs typeface="Open Sans"/>
                <a:sym typeface="Open Sans"/>
              </a:rPr>
              <a:t>]</a:t>
            </a:r>
            <a:r>
              <a:rPr b="0" i="0" lang="en" sz="1000" cap="none" strike="noStrike">
                <a:solidFill>
                  <a:srgbClr val="004993"/>
                </a:solidFill>
                <a:latin typeface="Open Sans"/>
                <a:ea typeface="Open Sans"/>
                <a:cs typeface="Open Sans"/>
                <a:sym typeface="Open Sans"/>
              </a:rPr>
              <a:t> </a:t>
            </a:r>
            <a:r>
              <a:rPr lang="en" sz="1000">
                <a:solidFill>
                  <a:srgbClr val="004993"/>
                </a:solidFill>
                <a:latin typeface="Open Sans"/>
                <a:ea typeface="Open Sans"/>
                <a:cs typeface="Open Sans"/>
                <a:sym typeface="Open Sans"/>
              </a:rPr>
              <a:t>af </a:t>
            </a:r>
            <a:r>
              <a:rPr b="0" i="0" lang="en" sz="1000" u="sng" cap="none" strike="noStrike">
                <a:solidFill>
                  <a:schemeClr val="hlink"/>
                </a:solidFill>
                <a:latin typeface="Open Sans"/>
                <a:ea typeface="Open Sans"/>
                <a:cs typeface="Open Sans"/>
                <a:sym typeface="Open Sans"/>
                <a:hlinkClick r:id="rId5"/>
              </a:rPr>
              <a:t>SPARC EUROPE</a:t>
            </a:r>
            <a:r>
              <a:rPr b="0" i="0" lang="en" sz="1000" u="none" cap="none" strike="noStrike">
                <a:solidFill>
                  <a:srgbClr val="004993"/>
                </a:solidFill>
                <a:latin typeface="Open Sans"/>
                <a:ea typeface="Open Sans"/>
                <a:cs typeface="Open Sans"/>
                <a:sym typeface="Open Sans"/>
              </a:rPr>
              <a:t> (ENOEL), </a:t>
            </a:r>
            <a:r>
              <a:rPr b="0" i="0" lang="en" sz="1000" u="sng" cap="none" strike="noStrike">
                <a:solidFill>
                  <a:schemeClr val="hlink"/>
                </a:solidFill>
                <a:latin typeface="Open Sans"/>
                <a:ea typeface="Open Sans"/>
                <a:cs typeface="Open Sans"/>
                <a:sym typeface="Open Sans"/>
                <a:hlinkClick r:id="rId6"/>
              </a:rPr>
              <a:t>CC BY</a:t>
            </a:r>
            <a:r>
              <a:rPr b="0" i="0" lang="en" sz="1000" u="none" cap="none" strike="noStrike">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lang="en" sz="1000">
                <a:solidFill>
                  <a:srgbClr val="004993"/>
                </a:solidFill>
                <a:latin typeface="Open Sans"/>
                <a:ea typeface="Open Sans"/>
                <a:cs typeface="Open Sans"/>
                <a:sym typeface="Open Sans"/>
              </a:rPr>
              <a:t>Nedenfor finder du en kort beskrivelse af hvordan powerpointen er organiseret samt forslag til brug på udvalgte </a:t>
            </a:r>
            <a:r>
              <a:rPr b="0" i="0" lang="en" sz="1000" u="none" cap="none" strike="noStrike">
                <a:solidFill>
                  <a:srgbClr val="004993"/>
                </a:solidFill>
                <a:latin typeface="Open Sans"/>
                <a:ea typeface="Open Sans"/>
                <a:cs typeface="Open Sans"/>
                <a:sym typeface="Open Sans"/>
              </a:rPr>
              <a:t>slides. </a:t>
            </a:r>
            <a:br>
              <a:rPr b="0" i="0" lang="en" sz="1000" u="none" cap="none" strike="noStrike">
                <a:solidFill>
                  <a:srgbClr val="004993"/>
                </a:solidFill>
                <a:latin typeface="Open Sans"/>
                <a:ea typeface="Open Sans"/>
                <a:cs typeface="Open Sans"/>
                <a:sym typeface="Open Sans"/>
              </a:rPr>
            </a:br>
            <a:r>
              <a:rPr lang="en" sz="1000">
                <a:solidFill>
                  <a:srgbClr val="004993"/>
                </a:solidFill>
                <a:latin typeface="Open Sans"/>
                <a:ea typeface="Open Sans"/>
                <a:cs typeface="Open Sans"/>
                <a:sym typeface="Open Sans"/>
              </a:rPr>
              <a:t>Disse er blot forslag; vi opfordrer dig til at udvælge og lave de værktøjer, du har brug for</a:t>
            </a:r>
            <a:r>
              <a:rPr b="0" i="0" lang="en" sz="1000" u="none" cap="none" strike="noStrike">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en" sz="1000" u="none" cap="none" strike="noStrike">
                <a:solidFill>
                  <a:srgbClr val="004993"/>
                </a:solidFill>
                <a:latin typeface="Open Sans"/>
                <a:ea typeface="Open Sans"/>
                <a:cs typeface="Open Sans"/>
                <a:sym typeface="Open Sans"/>
              </a:rPr>
              <a:t>Slide 3</a:t>
            </a:r>
            <a:r>
              <a:rPr b="0" i="0" lang="en" sz="1000" u="none" cap="none" strike="noStrike">
                <a:solidFill>
                  <a:srgbClr val="004993"/>
                </a:solidFill>
                <a:latin typeface="Open Sans"/>
                <a:ea typeface="Open Sans"/>
                <a:cs typeface="Open Sans"/>
                <a:sym typeface="Open Sans"/>
              </a:rPr>
              <a:t> give</a:t>
            </a:r>
            <a:r>
              <a:rPr lang="en" sz="1000">
                <a:solidFill>
                  <a:srgbClr val="004993"/>
                </a:solidFill>
                <a:latin typeface="Open Sans"/>
                <a:ea typeface="Open Sans"/>
                <a:cs typeface="Open Sans"/>
                <a:sym typeface="Open Sans"/>
              </a:rPr>
              <a:t>r et eksempel på hvordan skabelonen kan tilpasses, inklusive placeringen af din organisations logo samt attributionserklæringen (CC BY).</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000" u="none" cap="none" strike="noStrike">
                <a:solidFill>
                  <a:srgbClr val="004993"/>
                </a:solidFill>
                <a:latin typeface="Open Sans"/>
                <a:ea typeface="Open Sans"/>
                <a:cs typeface="Open Sans"/>
                <a:sym typeface="Open Sans"/>
              </a:rPr>
              <a:t>Slides 4-12 </a:t>
            </a:r>
            <a:r>
              <a:rPr lang="en" sz="1000">
                <a:solidFill>
                  <a:srgbClr val="004993"/>
                </a:solidFill>
                <a:latin typeface="Open Sans"/>
                <a:ea typeface="Open Sans"/>
                <a:cs typeface="Open Sans"/>
                <a:sym typeface="Open Sans"/>
              </a:rPr>
              <a:t>kan behandles som </a:t>
            </a:r>
            <a:r>
              <a:rPr b="0" i="0" lang="en" sz="1000" u="none" cap="none" strike="noStrike">
                <a:solidFill>
                  <a:srgbClr val="004993"/>
                </a:solidFill>
                <a:latin typeface="Open Sans"/>
                <a:ea typeface="Open Sans"/>
                <a:cs typeface="Open Sans"/>
                <a:sym typeface="Open Sans"/>
              </a:rPr>
              <a:t>“teasers”; </a:t>
            </a:r>
            <a:r>
              <a:rPr lang="en" sz="1000">
                <a:solidFill>
                  <a:srgbClr val="004993"/>
                </a:solidFill>
                <a:latin typeface="Open Sans"/>
                <a:ea typeface="Open Sans"/>
                <a:cs typeface="Open Sans"/>
                <a:sym typeface="Open Sans"/>
              </a:rPr>
              <a:t>de stiller grundlæggende spørgsmål og angiver grundlæggende principper om Open Educational Resources (OER). Du kan bruge dem som en intro i din præsentation for at vække nysgerrigheden.</a:t>
            </a:r>
            <a:r>
              <a:rPr b="0" i="0" lang="en" sz="1000" u="none" cap="none" strike="noStrike">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en" sz="1000" u="none" cap="none" strike="noStrike">
                <a:solidFill>
                  <a:srgbClr val="004993"/>
                </a:solidFill>
                <a:latin typeface="Open Sans"/>
                <a:ea typeface="Open Sans"/>
                <a:cs typeface="Open Sans"/>
                <a:sym typeface="Open Sans"/>
              </a:rPr>
              <a:t>Slides 13-51 </a:t>
            </a:r>
            <a:r>
              <a:rPr lang="en" sz="1000">
                <a:solidFill>
                  <a:srgbClr val="004993"/>
                </a:solidFill>
                <a:latin typeface="Open Sans"/>
                <a:ea typeface="Open Sans"/>
                <a:cs typeface="Open Sans"/>
                <a:sym typeface="Open Sans"/>
              </a:rPr>
              <a:t>viser OE-fordele for fem forskellige interessenter: studerende (gul baggrund), undervisere (orange baggrund), institutioner </a:t>
            </a:r>
            <a:r>
              <a:rPr lang="en" sz="1000">
                <a:solidFill>
                  <a:srgbClr val="004993"/>
                </a:solidFill>
                <a:latin typeface="Open Sans"/>
                <a:ea typeface="Open Sans"/>
                <a:cs typeface="Open Sans"/>
                <a:sym typeface="Open Sans"/>
              </a:rPr>
              <a:t>(</a:t>
            </a:r>
            <a:r>
              <a:rPr lang="en" sz="1000">
                <a:solidFill>
                  <a:srgbClr val="004993"/>
                </a:solidFill>
                <a:latin typeface="Open Sans"/>
                <a:ea typeface="Open Sans"/>
                <a:cs typeface="Open Sans"/>
                <a:sym typeface="Open Sans"/>
              </a:rPr>
              <a:t>turkis baggrund), for alle (hvid baggrund) og for bibliotekarer (blå baggrund). Du kan bruge dem til at henvende dig til disse specifikke interessenter.</a:t>
            </a:r>
            <a:endParaRPr sz="1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Åbning af slides for hver af grupperne </a:t>
            </a:r>
            <a:r>
              <a:rPr lang="en" sz="1000">
                <a:solidFill>
                  <a:srgbClr val="004993"/>
                </a:solidFill>
                <a:latin typeface="Open Sans"/>
                <a:ea typeface="Open Sans"/>
                <a:cs typeface="Open Sans"/>
                <a:sym typeface="Open Sans"/>
              </a:rPr>
              <a:t>(slides 13, 21, 29, 36, 44) viser, hvad ENOEL anser for at være de mest afgørende fordele for hver gruppe, og derefter vies de som individuelle fordele på separate slides. </a:t>
            </a:r>
            <a:r>
              <a:rPr b="1" lang="en" sz="1000">
                <a:solidFill>
                  <a:srgbClr val="004993"/>
                </a:solidFill>
                <a:latin typeface="Open Sans"/>
                <a:ea typeface="Open Sans"/>
                <a:cs typeface="Open Sans"/>
                <a:sym typeface="Open Sans"/>
              </a:rPr>
              <a:t>Afsluttende slides i hver gruppe </a:t>
            </a:r>
            <a:r>
              <a:rPr lang="en" sz="1000">
                <a:solidFill>
                  <a:srgbClr val="004993"/>
                </a:solidFill>
                <a:latin typeface="Open Sans"/>
                <a:ea typeface="Open Sans"/>
                <a:cs typeface="Open Sans"/>
                <a:sym typeface="Open Sans"/>
              </a:rPr>
              <a:t>viser de resterende fordele (slides 19-20 for studerende, 27-28 for undervisere, 35 for institutioner, 43 for alle og 50-51 for bibliotekarer).</a:t>
            </a:r>
            <a:endParaRPr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20"/>
          <p:cNvSpPr txBox="1"/>
          <p:nvPr/>
        </p:nvSpPr>
        <p:spPr>
          <a:xfrm>
            <a:off x="3208575" y="235350"/>
            <a:ext cx="5935500" cy="3931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lang="en" sz="1600">
                <a:solidFill>
                  <a:srgbClr val="004993"/>
                </a:solidFill>
                <a:latin typeface="Open Sans"/>
                <a:ea typeface="Open Sans"/>
                <a:cs typeface="Open Sans"/>
                <a:sym typeface="Open Sans"/>
              </a:rPr>
              <a:t>Tillader (mere end bare) uden omkostninger: </a:t>
            </a:r>
            <a:br>
              <a:rPr b="1" lang="en" sz="1600">
                <a:solidFill>
                  <a:srgbClr val="004993"/>
                </a:solidFill>
                <a:latin typeface="Open Sans"/>
                <a:ea typeface="Open Sans"/>
                <a:cs typeface="Open Sans"/>
                <a:sym typeface="Open Sans"/>
              </a:rPr>
            </a:br>
            <a:r>
              <a:rPr lang="en" sz="1600">
                <a:solidFill>
                  <a:srgbClr val="004993"/>
                </a:solidFill>
                <a:latin typeface="Open Sans"/>
                <a:ea typeface="Open Sans"/>
                <a:cs typeface="Open Sans"/>
                <a:sym typeface="Open Sans"/>
              </a:rPr>
              <a:t>OER = gratis + tilladelser.</a:t>
            </a:r>
            <a:endParaRPr sz="16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2000"/>
              <a:buFont typeface="Arial"/>
              <a:buNone/>
            </a:pPr>
            <a:r>
              <a:rPr b="1" lang="en" sz="1600">
                <a:solidFill>
                  <a:srgbClr val="004993"/>
                </a:solidFill>
                <a:latin typeface="Open Sans"/>
                <a:ea typeface="Open Sans"/>
                <a:cs typeface="Open Sans"/>
                <a:sym typeface="Open Sans"/>
              </a:rPr>
              <a:t>Sikrer bedre uddannelse</a:t>
            </a:r>
            <a:r>
              <a:rPr lang="en" sz="1600">
                <a:solidFill>
                  <a:srgbClr val="004993"/>
                </a:solidFill>
                <a:latin typeface="Open Sans"/>
                <a:ea typeface="Open Sans"/>
                <a:cs typeface="Open Sans"/>
                <a:sym typeface="Open Sans"/>
              </a:rPr>
              <a:t> = sikrer en bedre fremtid (</a:t>
            </a:r>
            <a:r>
              <a:rPr lang="en" sz="1600" u="sng">
                <a:solidFill>
                  <a:schemeClr val="hlink"/>
                </a:solidFill>
                <a:latin typeface="Open Sans"/>
                <a:ea typeface="Open Sans"/>
                <a:cs typeface="Open Sans"/>
                <a:sym typeface="Open Sans"/>
                <a:hlinkClick r:id="rId3"/>
              </a:rPr>
              <a:t>SDG 4</a:t>
            </a:r>
            <a:r>
              <a:rPr lang="en" sz="1600">
                <a:solidFill>
                  <a:srgbClr val="004993"/>
                </a:solidFill>
                <a:latin typeface="Open Sans"/>
                <a:ea typeface="Open Sans"/>
                <a:cs typeface="Open Sans"/>
                <a:sym typeface="Open Sans"/>
              </a:rPr>
              <a:t>: "Sikre alle lige adgang til kvalitetsuddannelse og fremme alles muligheder for livslang læring.")</a:t>
            </a:r>
            <a:endParaRPr sz="16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2000"/>
              <a:buFont typeface="Arial"/>
              <a:buNone/>
            </a:pPr>
            <a:r>
              <a:rPr b="1" lang="en" sz="1600">
                <a:solidFill>
                  <a:srgbClr val="004993"/>
                </a:solidFill>
                <a:latin typeface="Open Sans"/>
                <a:ea typeface="Open Sans"/>
                <a:cs typeface="Open Sans"/>
                <a:sym typeface="Open Sans"/>
              </a:rPr>
              <a:t>Forbedrer forståelsen: </a:t>
            </a:r>
            <a:r>
              <a:rPr lang="en" sz="1600">
                <a:solidFill>
                  <a:srgbClr val="004993"/>
                </a:solidFill>
                <a:latin typeface="Open Sans"/>
                <a:ea typeface="Open Sans"/>
                <a:cs typeface="Open Sans"/>
                <a:sym typeface="Open Sans"/>
              </a:rPr>
              <a:t>De studerende er i stand til at revidere koncepter/ideer ved hjælp af en række forskellige ressourcer (dvs. gentage det samme koncept ved at bruge en anden forklaring).</a:t>
            </a:r>
            <a:endParaRPr sz="1600">
              <a:solidFill>
                <a:srgbClr val="004993"/>
              </a:solidFill>
            </a:endParaRPr>
          </a:p>
          <a:p>
            <a:pPr indent="0" lvl="0" marL="0" marR="0" rtl="0" algn="l">
              <a:lnSpc>
                <a:spcPct val="115000"/>
              </a:lnSpc>
              <a:spcBef>
                <a:spcPts val="1000"/>
              </a:spcBef>
              <a:spcAft>
                <a:spcPts val="1000"/>
              </a:spcAft>
              <a:buClr>
                <a:srgbClr val="000000"/>
              </a:buClr>
              <a:buSzPts val="2000"/>
              <a:buFont typeface="Arial"/>
              <a:buNone/>
            </a:pPr>
            <a:r>
              <a:rPr b="1" lang="en" sz="1600">
                <a:solidFill>
                  <a:srgbClr val="004993"/>
                </a:solidFill>
                <a:latin typeface="Open Sans"/>
                <a:ea typeface="Open Sans"/>
                <a:cs typeface="Open Sans"/>
                <a:sym typeface="Open Sans"/>
              </a:rPr>
              <a:t>Samskabelse: </a:t>
            </a:r>
            <a:r>
              <a:rPr lang="en" sz="1600">
                <a:solidFill>
                  <a:srgbClr val="004993"/>
                </a:solidFill>
                <a:latin typeface="Open Sans"/>
                <a:ea typeface="Open Sans"/>
                <a:cs typeface="Open Sans"/>
                <a:sym typeface="Open Sans"/>
              </a:rPr>
              <a:t>OER giver studerende mulighed for at være medskabende partnere på en måde, som kommer dem selv til gode.</a:t>
            </a:r>
            <a:endParaRPr i="0" sz="1600" u="none" cap="none" strike="noStrike">
              <a:solidFill>
                <a:srgbClr val="000000"/>
              </a:solidFill>
            </a:endParaRPr>
          </a:p>
        </p:txBody>
      </p:sp>
      <p:cxnSp>
        <p:nvCxnSpPr>
          <p:cNvPr id="267" name="Google Shape;267;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8" name="Google Shape;268;p2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269" name="Google Shape;269;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20"/>
          <p:cNvSpPr txBox="1"/>
          <p:nvPr/>
        </p:nvSpPr>
        <p:spPr>
          <a:xfrm>
            <a:off x="232100" y="1683450"/>
            <a:ext cx="2738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br>
              <a:rPr b="1" lang="en" sz="2500">
                <a:solidFill>
                  <a:schemeClr val="lt1"/>
                </a:solidFill>
                <a:latin typeface="Open Sans"/>
                <a:ea typeface="Open Sans"/>
                <a:cs typeface="Open Sans"/>
                <a:sym typeface="Open Sans"/>
              </a:rPr>
            </a:b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i="0" lang="en" sz="2500" u="none" cap="none" strike="noStrike">
                <a:solidFill>
                  <a:srgbClr val="FFDE59"/>
                </a:solidFill>
                <a:latin typeface="Open Sans"/>
                <a:ea typeface="Open Sans"/>
                <a:cs typeface="Open Sans"/>
                <a:sym typeface="Open Sans"/>
              </a:rPr>
              <a:t>stude</a:t>
            </a:r>
            <a:r>
              <a:rPr b="1" lang="en" sz="2500">
                <a:solidFill>
                  <a:srgbClr val="FFDE59"/>
                </a:solidFill>
                <a:latin typeface="Open Sans"/>
                <a:ea typeface="Open Sans"/>
                <a:cs typeface="Open Sans"/>
                <a:sym typeface="Open Sans"/>
              </a:rPr>
              <a:t>rende</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4" name="Shape 274"/>
        <p:cNvGrpSpPr/>
        <p:nvPr/>
      </p:nvGrpSpPr>
      <p:grpSpPr>
        <a:xfrm>
          <a:off x="0" y="0"/>
          <a:ext cx="0" cy="0"/>
          <a:chOff x="0" y="0"/>
          <a:chExt cx="0" cy="0"/>
        </a:xfrm>
      </p:grpSpPr>
      <p:sp>
        <p:nvSpPr>
          <p:cNvPr id="275" name="Google Shape;275;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1"/>
          <p:cNvSpPr txBox="1"/>
          <p:nvPr/>
        </p:nvSpPr>
        <p:spPr>
          <a:xfrm>
            <a:off x="2970500" y="-51050"/>
            <a:ext cx="6140100" cy="4617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Tillader tilpasning: </a:t>
            </a:r>
            <a:r>
              <a:rPr lang="en" sz="1600">
                <a:solidFill>
                  <a:srgbClr val="004993"/>
                </a:solidFill>
                <a:latin typeface="Open Sans"/>
                <a:ea typeface="Open Sans"/>
                <a:cs typeface="Open Sans"/>
                <a:sym typeface="Open Sans"/>
              </a:rPr>
              <a:t>Undervisere kan (delvist eller helt) tilpasse OER, og således skabe de bedste kursusmaterialer for hver læringsoplevelse, og dermed løbende forbedre kvaliteten.</a:t>
            </a:r>
            <a:endParaRPr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Sikrer “åbne” pædagogikker: </a:t>
            </a:r>
            <a:r>
              <a:rPr lang="en" sz="1600">
                <a:solidFill>
                  <a:srgbClr val="004993"/>
                </a:solidFill>
                <a:latin typeface="Open Sans"/>
                <a:ea typeface="Open Sans"/>
                <a:cs typeface="Open Sans"/>
                <a:sym typeface="Open Sans"/>
              </a:rPr>
              <a:t>Med OER er de studerende dybt engagerede i uddannelsesprocessen og i skabelsen af læringsmaterialer, og med underviserens vejledning gør dem til deres egne.</a:t>
            </a:r>
            <a:endParaRPr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Øger omdømmet: </a:t>
            </a:r>
            <a:r>
              <a:rPr lang="en" sz="1600">
                <a:solidFill>
                  <a:srgbClr val="004993"/>
                </a:solidFill>
                <a:latin typeface="Open Sans"/>
                <a:ea typeface="Open Sans"/>
                <a:cs typeface="Open Sans"/>
                <a:sym typeface="Open Sans"/>
              </a:rPr>
              <a:t>OER af høj kvalitet øger undervisernes omdømme på lokalt og globalt niveau, og giver samtidig nye muligheder for at samarbejde med kolleger rundt om i verden.</a:t>
            </a:r>
            <a:endParaRPr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600" u="none" cap="none" strike="noStrike">
                <a:solidFill>
                  <a:srgbClr val="004993"/>
                </a:solidFill>
                <a:latin typeface="Open Sans"/>
                <a:ea typeface="Open Sans"/>
                <a:cs typeface="Open Sans"/>
                <a:sym typeface="Open Sans"/>
              </a:rPr>
              <a:t>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Reducerer arbejdsbyrden: </a:t>
            </a:r>
            <a:r>
              <a:rPr lang="en" sz="1600">
                <a:solidFill>
                  <a:srgbClr val="004993"/>
                </a:solidFill>
                <a:latin typeface="Open Sans"/>
                <a:ea typeface="Open Sans"/>
                <a:cs typeface="Open Sans"/>
                <a:sym typeface="Open Sans"/>
              </a:rPr>
              <a:t>Undervisere behøver ikke at genopfinde den dybe tallerken hver gang, men kan genbruge det, der allerede findes.</a:t>
            </a:r>
            <a:endParaRPr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Inspirerer: </a:t>
            </a:r>
            <a:r>
              <a:rPr lang="en" sz="1600">
                <a:solidFill>
                  <a:srgbClr val="004993"/>
                </a:solidFill>
                <a:latin typeface="Open Sans"/>
                <a:ea typeface="Open Sans"/>
                <a:cs typeface="Open Sans"/>
                <a:sym typeface="Open Sans"/>
              </a:rPr>
              <a:t>OER er en måde at få nye ideer på.</a:t>
            </a:r>
            <a:endParaRPr i="0" sz="1800" u="none" cap="none" strike="noStrike">
              <a:solidFill>
                <a:srgbClr val="000000"/>
              </a:solidFill>
            </a:endParaRPr>
          </a:p>
        </p:txBody>
      </p:sp>
      <p:cxnSp>
        <p:nvCxnSpPr>
          <p:cNvPr id="278" name="Google Shape;278;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9" name="Google Shape;279;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0" name="Google Shape;280;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1"/>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chemeClr val="accent4"/>
                </a:solidFill>
                <a:latin typeface="Open Sans"/>
                <a:ea typeface="Open Sans"/>
                <a:cs typeface="Open Sans"/>
                <a:sym typeface="Open Sans"/>
              </a:rPr>
              <a:t>undervisere</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5" name="Shape 285"/>
        <p:cNvGrpSpPr/>
        <p:nvPr/>
      </p:nvGrpSpPr>
      <p:grpSpPr>
        <a:xfrm>
          <a:off x="0" y="0"/>
          <a:ext cx="0" cy="0"/>
          <a:chOff x="0" y="0"/>
          <a:chExt cx="0" cy="0"/>
        </a:xfrm>
      </p:grpSpPr>
      <p:sp>
        <p:nvSpPr>
          <p:cNvPr id="286" name="Google Shape;286;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2"/>
          <p:cNvSpPr txBox="1"/>
          <p:nvPr/>
        </p:nvSpPr>
        <p:spPr>
          <a:xfrm>
            <a:off x="3147350" y="549250"/>
            <a:ext cx="5460000" cy="341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Tillader tilpasning: </a:t>
            </a:r>
            <a:r>
              <a:rPr lang="en" sz="3000">
                <a:solidFill>
                  <a:srgbClr val="004993"/>
                </a:solidFill>
                <a:latin typeface="Open Sans"/>
                <a:ea typeface="Open Sans"/>
                <a:cs typeface="Open Sans"/>
                <a:sym typeface="Open Sans"/>
              </a:rPr>
              <a:t>Undervisere kan (delvist eller helt) tilpasse OER, og således skabe de bedste kursusmaterialer for hver læringsoplevelse, og dermed løbende forbedre kvaliteten.</a:t>
            </a:r>
            <a:endParaRPr b="0" i="0" sz="3000" u="none" cap="none" strike="noStrike">
              <a:solidFill>
                <a:srgbClr val="000000"/>
              </a:solidFill>
              <a:latin typeface="Arial"/>
              <a:ea typeface="Arial"/>
              <a:cs typeface="Arial"/>
              <a:sym typeface="Arial"/>
            </a:endParaRPr>
          </a:p>
        </p:txBody>
      </p:sp>
      <p:cxnSp>
        <p:nvCxnSpPr>
          <p:cNvPr id="289" name="Google Shape;289;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0" name="Google Shape;290;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1" name="Google Shape;291;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2"/>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chemeClr val="accent4"/>
                </a:solidFill>
                <a:latin typeface="Open Sans"/>
                <a:ea typeface="Open Sans"/>
                <a:cs typeface="Open Sans"/>
                <a:sym typeface="Open Sans"/>
              </a:rPr>
              <a:t>undervisere</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6" name="Shape 296"/>
        <p:cNvGrpSpPr/>
        <p:nvPr/>
      </p:nvGrpSpPr>
      <p:grpSpPr>
        <a:xfrm>
          <a:off x="0" y="0"/>
          <a:ext cx="0" cy="0"/>
          <a:chOff x="0" y="0"/>
          <a:chExt cx="0" cy="0"/>
        </a:xfrm>
      </p:grpSpPr>
      <p:sp>
        <p:nvSpPr>
          <p:cNvPr id="297" name="Google Shape;297;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23"/>
          <p:cNvSpPr txBox="1"/>
          <p:nvPr/>
        </p:nvSpPr>
        <p:spPr>
          <a:xfrm>
            <a:off x="3045050" y="242625"/>
            <a:ext cx="61401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Sikrer "åbne” læringspraksisser: </a:t>
            </a:r>
            <a:endParaRPr b="1" sz="3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3000">
                <a:solidFill>
                  <a:srgbClr val="004993"/>
                </a:solidFill>
                <a:latin typeface="Open Sans"/>
                <a:ea typeface="Open Sans"/>
                <a:cs typeface="Open Sans"/>
                <a:sym typeface="Open Sans"/>
              </a:rPr>
              <a:t>Med OER er de studerende dybt engagerede i uddannelses- processen og i skabelsen af læringsmaterialer, og med underviserens vejledning gør de dem til deres egne.</a:t>
            </a:r>
            <a:endParaRPr b="0" i="0" sz="1400" u="none" cap="none" strike="noStrike">
              <a:solidFill>
                <a:srgbClr val="000000"/>
              </a:solidFill>
              <a:latin typeface="Arial"/>
              <a:ea typeface="Arial"/>
              <a:cs typeface="Arial"/>
              <a:sym typeface="Arial"/>
            </a:endParaRPr>
          </a:p>
        </p:txBody>
      </p:sp>
      <p:cxnSp>
        <p:nvCxnSpPr>
          <p:cNvPr id="300" name="Google Shape;300;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1" name="Google Shape;301;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2" name="Google Shape;302;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3"/>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chemeClr val="accent4"/>
                </a:solidFill>
                <a:latin typeface="Open Sans"/>
                <a:ea typeface="Open Sans"/>
                <a:cs typeface="Open Sans"/>
                <a:sym typeface="Open Sans"/>
              </a:rPr>
              <a:t>undervisere</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7" name="Shape 307"/>
        <p:cNvGrpSpPr/>
        <p:nvPr/>
      </p:nvGrpSpPr>
      <p:grpSpPr>
        <a:xfrm>
          <a:off x="0" y="0"/>
          <a:ext cx="0" cy="0"/>
          <a:chOff x="0" y="0"/>
          <a:chExt cx="0" cy="0"/>
        </a:xfrm>
      </p:grpSpPr>
      <p:sp>
        <p:nvSpPr>
          <p:cNvPr id="308" name="Google Shape;308;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4"/>
          <p:cNvSpPr txBox="1"/>
          <p:nvPr/>
        </p:nvSpPr>
        <p:spPr>
          <a:xfrm>
            <a:off x="3123975" y="632250"/>
            <a:ext cx="5761200" cy="341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Øger omdømmet: </a:t>
            </a:r>
            <a:br>
              <a:rPr b="1" lang="en" sz="3000">
                <a:solidFill>
                  <a:srgbClr val="004993"/>
                </a:solidFill>
                <a:latin typeface="Open Sans"/>
                <a:ea typeface="Open Sans"/>
                <a:cs typeface="Open Sans"/>
                <a:sym typeface="Open Sans"/>
              </a:rPr>
            </a:br>
            <a:r>
              <a:rPr lang="en" sz="3000">
                <a:solidFill>
                  <a:srgbClr val="004993"/>
                </a:solidFill>
                <a:latin typeface="Open Sans"/>
                <a:ea typeface="Open Sans"/>
                <a:cs typeface="Open Sans"/>
                <a:sym typeface="Open Sans"/>
              </a:rPr>
              <a:t>OER af høj kvalitet øger undervisernes omdømme på lokalt og globalt niveau, og giver samtidig nye muligheder for at samarbejde med kolleger rundt om i verden.</a:t>
            </a:r>
            <a:endParaRPr b="0" i="0" sz="1400" u="none" cap="none" strike="noStrike">
              <a:solidFill>
                <a:srgbClr val="000000"/>
              </a:solidFill>
              <a:latin typeface="Arial"/>
              <a:ea typeface="Arial"/>
              <a:cs typeface="Arial"/>
              <a:sym typeface="Arial"/>
            </a:endParaRPr>
          </a:p>
        </p:txBody>
      </p:sp>
      <p:cxnSp>
        <p:nvCxnSpPr>
          <p:cNvPr id="311" name="Google Shape;311;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2" name="Google Shape;312;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3" name="Google Shape;313;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4"/>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chemeClr val="accent4"/>
                </a:solidFill>
                <a:latin typeface="Open Sans"/>
                <a:ea typeface="Open Sans"/>
                <a:cs typeface="Open Sans"/>
                <a:sym typeface="Open Sans"/>
              </a:rPr>
              <a:t>undervisere</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8" name="Shape 318"/>
        <p:cNvGrpSpPr/>
        <p:nvPr/>
      </p:nvGrpSpPr>
      <p:grpSpPr>
        <a:xfrm>
          <a:off x="0" y="0"/>
          <a:ext cx="0" cy="0"/>
          <a:chOff x="0" y="0"/>
          <a:chExt cx="0" cy="0"/>
        </a:xfrm>
      </p:grpSpPr>
      <p:sp>
        <p:nvSpPr>
          <p:cNvPr id="319" name="Google Shape;319;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5"/>
          <p:cNvSpPr txBox="1"/>
          <p:nvPr/>
        </p:nvSpPr>
        <p:spPr>
          <a:xfrm>
            <a:off x="3225925" y="759900"/>
            <a:ext cx="53739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Reducerer arbejdsbyrden: </a:t>
            </a:r>
            <a:r>
              <a:rPr lang="en" sz="3000">
                <a:solidFill>
                  <a:srgbClr val="004993"/>
                </a:solidFill>
                <a:latin typeface="Open Sans"/>
                <a:ea typeface="Open Sans"/>
                <a:cs typeface="Open Sans"/>
                <a:sym typeface="Open Sans"/>
              </a:rPr>
              <a:t>Undervisere behøver ikke at genopfinde den dybe tallerken hver gang, men kan genbruge det, der allerede findes.</a:t>
            </a:r>
            <a:endParaRPr b="0" i="0" sz="1400" u="none" cap="none" strike="noStrike">
              <a:solidFill>
                <a:srgbClr val="000000"/>
              </a:solidFill>
              <a:latin typeface="Arial"/>
              <a:ea typeface="Arial"/>
              <a:cs typeface="Arial"/>
              <a:sym typeface="Arial"/>
            </a:endParaRPr>
          </a:p>
        </p:txBody>
      </p:sp>
      <p:cxnSp>
        <p:nvCxnSpPr>
          <p:cNvPr id="322" name="Google Shape;322;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3" name="Google Shape;323;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4" name="Google Shape;324;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5"/>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chemeClr val="accent4"/>
                </a:solidFill>
                <a:latin typeface="Open Sans"/>
                <a:ea typeface="Open Sans"/>
                <a:cs typeface="Open Sans"/>
                <a:sym typeface="Open Sans"/>
              </a:rPr>
              <a:t>undervisere</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6"/>
          <p:cNvSpPr txBox="1"/>
          <p:nvPr/>
        </p:nvSpPr>
        <p:spPr>
          <a:xfrm>
            <a:off x="3255875" y="1472800"/>
            <a:ext cx="50058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Inspirerer: </a:t>
            </a:r>
            <a:br>
              <a:rPr b="1" lang="en" sz="3000">
                <a:solidFill>
                  <a:srgbClr val="004993"/>
                </a:solidFill>
                <a:latin typeface="Open Sans"/>
                <a:ea typeface="Open Sans"/>
                <a:cs typeface="Open Sans"/>
                <a:sym typeface="Open Sans"/>
              </a:rPr>
            </a:br>
            <a:r>
              <a:rPr lang="en" sz="3000">
                <a:solidFill>
                  <a:srgbClr val="004993"/>
                </a:solidFill>
                <a:latin typeface="Open Sans"/>
                <a:ea typeface="Open Sans"/>
                <a:cs typeface="Open Sans"/>
                <a:sym typeface="Open Sans"/>
              </a:rPr>
              <a:t>OER er en måde at få nye ideer på. </a:t>
            </a:r>
            <a:endParaRPr b="0" i="0" sz="1400" u="none" cap="none" strike="noStrike">
              <a:solidFill>
                <a:srgbClr val="000000"/>
              </a:solidFill>
              <a:latin typeface="Arial"/>
              <a:ea typeface="Arial"/>
              <a:cs typeface="Arial"/>
              <a:sym typeface="Arial"/>
            </a:endParaRPr>
          </a:p>
        </p:txBody>
      </p:sp>
      <p:cxnSp>
        <p:nvCxnSpPr>
          <p:cNvPr id="333" name="Google Shape;333;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4" name="Google Shape;334;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5" name="Google Shape;335;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6"/>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chemeClr val="accent4"/>
                </a:solidFill>
                <a:latin typeface="Open Sans"/>
                <a:ea typeface="Open Sans"/>
                <a:cs typeface="Open Sans"/>
                <a:sym typeface="Open Sans"/>
              </a:rPr>
              <a:t>undervisere</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p27"/>
          <p:cNvSpPr txBox="1"/>
          <p:nvPr/>
        </p:nvSpPr>
        <p:spPr>
          <a:xfrm>
            <a:off x="3123975" y="8950"/>
            <a:ext cx="5895900" cy="4497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Understøtter aktiv læring: </a:t>
            </a:r>
            <a:r>
              <a:rPr lang="en" sz="1600">
                <a:solidFill>
                  <a:srgbClr val="004993"/>
                </a:solidFill>
                <a:latin typeface="Open Sans"/>
                <a:ea typeface="Open Sans"/>
                <a:cs typeface="Open Sans"/>
                <a:sym typeface="Open Sans"/>
              </a:rPr>
              <a:t>Undervisere kan forberede forskellige hands-on strategier for at understøtte en learning-by-doing-oplevelse baseret på tilpasning/mix af OER-materialer.</a:t>
            </a:r>
            <a:endParaRPr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Understøtter samarbejde: </a:t>
            </a:r>
            <a:r>
              <a:rPr lang="en" sz="1600">
                <a:solidFill>
                  <a:srgbClr val="004993"/>
                </a:solidFill>
                <a:latin typeface="Open Sans"/>
                <a:ea typeface="Open Sans"/>
                <a:cs typeface="Open Sans"/>
                <a:sym typeface="Open Sans"/>
              </a:rPr>
              <a:t>Peer-to-peer feedback, samarbejde blandt studerende og ekspertinddragelse forstærkes. Det beriger underviserne takket være processen, som de åbne licenser medfører.</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Understøtter innovation: </a:t>
            </a:r>
            <a:r>
              <a:rPr lang="en" sz="1600">
                <a:solidFill>
                  <a:srgbClr val="004993"/>
                </a:solidFill>
                <a:latin typeface="Open Sans"/>
                <a:ea typeface="Open Sans"/>
                <a:cs typeface="Open Sans"/>
                <a:sym typeface="Open Sans"/>
              </a:rPr>
              <a:t>OER tilbyder muligheder for at forbedre kvaliteten af undervisnings- og læringsmaterialer, så andre kan bygge videre på dem og give konstruktiv feedback.</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1000"/>
              </a:spcAft>
              <a:buClr>
                <a:schemeClr val="dk1"/>
              </a:buClr>
              <a:buSzPts val="1100"/>
              <a:buFont typeface="Arial"/>
              <a:buNone/>
            </a:pPr>
            <a:r>
              <a:rPr b="1" lang="en" sz="1600">
                <a:solidFill>
                  <a:srgbClr val="004993"/>
                </a:solidFill>
                <a:latin typeface="Open Sans"/>
                <a:ea typeface="Open Sans"/>
                <a:cs typeface="Open Sans"/>
                <a:sym typeface="Open Sans"/>
              </a:rPr>
              <a:t>Sikrer eftermæle: </a:t>
            </a:r>
            <a:r>
              <a:rPr lang="en" sz="1600">
                <a:solidFill>
                  <a:srgbClr val="004993"/>
                </a:solidFill>
                <a:latin typeface="Open Sans"/>
                <a:ea typeface="Open Sans"/>
                <a:cs typeface="Open Sans"/>
                <a:sym typeface="Open Sans"/>
              </a:rPr>
              <a:t>Genanvendelsesprocessen, som OER har sat igang, fortsætter også efter underviserens pensionering.</a:t>
            </a:r>
            <a:endParaRPr i="0" sz="1600" u="none" cap="none" strike="noStrike">
              <a:solidFill>
                <a:srgbClr val="000000"/>
              </a:solidFill>
            </a:endParaRPr>
          </a:p>
        </p:txBody>
      </p:sp>
      <p:sp>
        <p:nvSpPr>
          <p:cNvPr id="342" name="Google Shape;342;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4" name="Google Shape;344;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5" name="Google Shape;345;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6" name="Google Shape;346;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7"/>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chemeClr val="accent4"/>
                </a:solidFill>
                <a:latin typeface="Open Sans"/>
                <a:ea typeface="Open Sans"/>
                <a:cs typeface="Open Sans"/>
                <a:sym typeface="Open Sans"/>
              </a:rPr>
              <a:t>undervisere</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4" name="Google Shape;354;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5" name="Google Shape;355;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6" name="Google Shape;356;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28"/>
          <p:cNvSpPr txBox="1"/>
          <p:nvPr/>
        </p:nvSpPr>
        <p:spPr>
          <a:xfrm>
            <a:off x="3193350" y="322800"/>
            <a:ext cx="5460000" cy="3829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Udvider valgmuligheder: </a:t>
            </a:r>
            <a:r>
              <a:rPr lang="en" sz="1600">
                <a:solidFill>
                  <a:srgbClr val="004993"/>
                </a:solidFill>
                <a:latin typeface="Open Sans"/>
                <a:ea typeface="Open Sans"/>
                <a:cs typeface="Open Sans"/>
                <a:sym typeface="Open Sans"/>
              </a:rPr>
              <a:t>OER-lærebøger udvider undervisernes ressourcer og kan garantere samme høje kvalitetsniveau som traditionelle lærebøger.</a:t>
            </a:r>
            <a:endParaRPr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Forbedrer akademisk frihed: </a:t>
            </a:r>
            <a:r>
              <a:rPr lang="en" sz="1600">
                <a:solidFill>
                  <a:srgbClr val="004993"/>
                </a:solidFill>
                <a:latin typeface="Open Sans"/>
                <a:ea typeface="Open Sans"/>
                <a:cs typeface="Open Sans"/>
                <a:sym typeface="Open Sans"/>
              </a:rPr>
              <a:t>Åbne licenser på OER giver undervisere mulighed for regelmæssigt at ændre og opdatere ressourcerne til deres kurser. </a:t>
            </a:r>
            <a:endParaRPr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Viser innovation og kreativitet: </a:t>
            </a:r>
            <a:r>
              <a:rPr lang="en" sz="1600">
                <a:solidFill>
                  <a:srgbClr val="004993"/>
                </a:solidFill>
                <a:latin typeface="Open Sans"/>
                <a:ea typeface="Open Sans"/>
                <a:cs typeface="Open Sans"/>
                <a:sym typeface="Open Sans"/>
              </a:rPr>
              <a:t>Undervisernes kreativitet kan interessere potentielle studerende og sponsorer. Dette vil kunne bidrage til at øge de studerendes tilmelding til visse kurser samt øge værdien af de enkelte undervisere.</a:t>
            </a:r>
            <a:endParaRPr i="0" sz="1600" u="none" cap="none" strike="noStrike">
              <a:solidFill>
                <a:srgbClr val="000000"/>
              </a:solidFill>
            </a:endParaRPr>
          </a:p>
        </p:txBody>
      </p:sp>
      <p:sp>
        <p:nvSpPr>
          <p:cNvPr id="358" name="Google Shape;358;p28"/>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chemeClr val="accent4"/>
                </a:solidFill>
                <a:latin typeface="Open Sans"/>
                <a:ea typeface="Open Sans"/>
                <a:cs typeface="Open Sans"/>
                <a:sym typeface="Open Sans"/>
              </a:rPr>
              <a:t>undervisere</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2" name="Shape 362"/>
        <p:cNvGrpSpPr/>
        <p:nvPr/>
      </p:nvGrpSpPr>
      <p:grpSpPr>
        <a:xfrm>
          <a:off x="0" y="0"/>
          <a:ext cx="0" cy="0"/>
          <a:chOff x="0" y="0"/>
          <a:chExt cx="0" cy="0"/>
        </a:xfrm>
      </p:grpSpPr>
      <p:sp>
        <p:nvSpPr>
          <p:cNvPr id="363" name="Google Shape;363;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5" name="Google Shape;365;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6" name="Google Shape;366;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7" name="Google Shape;367;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29"/>
          <p:cNvSpPr txBox="1"/>
          <p:nvPr/>
        </p:nvSpPr>
        <p:spPr>
          <a:xfrm>
            <a:off x="3045050" y="57000"/>
            <a:ext cx="6042300" cy="436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Promoverer stordriftsfordele: </a:t>
            </a:r>
            <a:r>
              <a:rPr lang="en">
                <a:solidFill>
                  <a:schemeClr val="lt1"/>
                </a:solidFill>
                <a:latin typeface="Open Sans"/>
                <a:ea typeface="Open Sans"/>
                <a:cs typeface="Open Sans"/>
                <a:sym typeface="Open Sans"/>
              </a:rPr>
              <a:t>OER er gratis online, overkommelige at udskrive, kan gemmes for altid, og materialet er let at opdatere. Midler, som normalt vil skulle anvendes til at anskaffe lærebøger, vil kunne bruges på teknologi, forbedring af undervisning eller andre udgifter. </a:t>
            </a:r>
            <a:endParaRPr i="0" u="none" cap="none" strike="noStrike">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Understøtter undervisernes udvikling: </a:t>
            </a:r>
            <a:r>
              <a:rPr lang="en">
                <a:solidFill>
                  <a:schemeClr val="lt1"/>
                </a:solidFill>
                <a:latin typeface="Open Sans"/>
                <a:ea typeface="Open Sans"/>
                <a:cs typeface="Open Sans"/>
                <a:sym typeface="Open Sans"/>
              </a:rPr>
              <a:t>Øget adgang til og brug af OER, samt 'peer to peer' læring på tværs af institutioner, bidrager til at højne kvaliteten af undervisningsmaterialerne. </a:t>
            </a:r>
            <a:endParaRPr i="0" u="none" cap="none" strike="noStrike">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Udnytter bedst muligt offentlige midler: </a:t>
            </a:r>
            <a:r>
              <a:rPr lang="en">
                <a:solidFill>
                  <a:schemeClr val="lt1"/>
                </a:solidFill>
                <a:latin typeface="Open Sans"/>
                <a:ea typeface="Open Sans"/>
                <a:cs typeface="Open Sans"/>
                <a:sym typeface="Open Sans"/>
              </a:rPr>
              <a:t>Ressourcer, der kommer fra offentlig finansiering bruges til at skabe offentlig viden og kan deles på tværs af institutioner med reducerede ekstraomkostninger til følge.</a:t>
            </a:r>
            <a:endParaRPr i="0" u="none" cap="none" strike="noStrike">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Understøtter selvpromovering: </a:t>
            </a:r>
            <a:r>
              <a:rPr lang="en">
                <a:solidFill>
                  <a:schemeClr val="lt1"/>
                </a:solidFill>
                <a:latin typeface="Open Sans"/>
                <a:ea typeface="Open Sans"/>
                <a:cs typeface="Open Sans"/>
                <a:sym typeface="Open Sans"/>
              </a:rPr>
              <a:t>Institutionens offentlige image kan i vid udstrækning drage nytte af, at OER af høj kvalitet deles og genbruges.</a:t>
            </a:r>
            <a:endParaRPr i="0" u="none" cap="none" strike="noStrike">
              <a:solidFill>
                <a:schemeClr val="lt1"/>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lang="en">
                <a:solidFill>
                  <a:srgbClr val="004993"/>
                </a:solidFill>
                <a:latin typeface="Open Sans"/>
                <a:ea typeface="Open Sans"/>
                <a:cs typeface="Open Sans"/>
                <a:sym typeface="Open Sans"/>
              </a:rPr>
              <a:t>Understøtter internationalt samarbejde: </a:t>
            </a:r>
            <a:r>
              <a:rPr lang="en">
                <a:solidFill>
                  <a:schemeClr val="lt1"/>
                </a:solidFill>
                <a:latin typeface="Open Sans"/>
                <a:ea typeface="Open Sans"/>
                <a:cs typeface="Open Sans"/>
                <a:sym typeface="Open Sans"/>
              </a:rPr>
              <a:t>At arbejde med OER øger institutionens synlighed og forbedrer dens omdømme på internationalt plan gennem aktivt samarbejde med andre institutioner.</a:t>
            </a:r>
            <a:endParaRPr i="0" u="none" cap="none" strike="noStrike">
              <a:solidFill>
                <a:schemeClr val="lt1"/>
              </a:solidFill>
              <a:latin typeface="Open Sans"/>
              <a:ea typeface="Open Sans"/>
              <a:cs typeface="Open Sans"/>
              <a:sym typeface="Open Sans"/>
            </a:endParaRPr>
          </a:p>
        </p:txBody>
      </p:sp>
      <p:sp>
        <p:nvSpPr>
          <p:cNvPr id="369" name="Google Shape;369;p29"/>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rgbClr val="45BEDF"/>
                </a:solidFill>
                <a:latin typeface="Open Sans"/>
                <a:ea typeface="Open Sans"/>
                <a:cs typeface="Open Sans"/>
                <a:sym typeface="Open Sans"/>
              </a:rPr>
              <a:t>institutioner</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897500" y="1214075"/>
            <a:ext cx="26757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Hvad er OER?</a:t>
            </a:r>
            <a:endParaRPr b="1" i="0" sz="46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5" name="Google Shape;75;p3"/>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a:t>
            </a:r>
            <a:r>
              <a:rPr lang="en" sz="2300">
                <a:solidFill>
                  <a:srgbClr val="FFFFFF"/>
                </a:solidFill>
                <a:latin typeface="Open Sans"/>
                <a:ea typeface="Open Sans"/>
                <a:cs typeface="Open Sans"/>
                <a:sym typeface="Open Sans"/>
              </a:rPr>
              <a:t>S</a:t>
            </a:r>
            <a:endParaRPr b="0" i="0" sz="2300" u="none" cap="none" strike="noStrike">
              <a:solidFill>
                <a:srgbClr val="FFFFFF"/>
              </a:solidFill>
              <a:latin typeface="Open Sans"/>
              <a:ea typeface="Open Sans"/>
              <a:cs typeface="Open Sans"/>
              <a:sym typeface="Open Sans"/>
            </a:endParaRPr>
          </a:p>
        </p:txBody>
      </p:sp>
      <p:pic>
        <p:nvPicPr>
          <p:cNvPr id="76" name="Google Shape;76;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7" name="Google Shape;77;p3"/>
          <p:cNvSpPr txBox="1"/>
          <p:nvPr/>
        </p:nvSpPr>
        <p:spPr>
          <a:xfrm>
            <a:off x="7522677" y="4695575"/>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lang="en" sz="700">
                <a:latin typeface="Open Sans"/>
                <a:ea typeface="Open Sans"/>
                <a:cs typeface="Open Sans"/>
                <a:sym typeface="Open Sans"/>
              </a:rPr>
              <a:t>Din </a:t>
            </a:r>
            <a:r>
              <a:rPr b="1" i="0" lang="en" sz="700" u="none" cap="none" strike="noStrike">
                <a:solidFill>
                  <a:srgbClr val="000000"/>
                </a:solidFill>
                <a:latin typeface="Open Sans"/>
                <a:ea typeface="Open Sans"/>
                <a:cs typeface="Open Sans"/>
                <a:sym typeface="Open Sans"/>
              </a:rPr>
              <a:t>organisations logo </a:t>
            </a:r>
            <a:r>
              <a:rPr b="0" i="0" lang="en"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cxnSp>
        <p:nvCxnSpPr>
          <p:cNvPr id="78" name="Google Shape;78;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79" name="Google Shape;79;p3"/>
          <p:cNvSpPr txBox="1"/>
          <p:nvPr/>
        </p:nvSpPr>
        <p:spPr>
          <a:xfrm>
            <a:off x="6236975" y="484425"/>
            <a:ext cx="22953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a:solidFill>
                  <a:srgbClr val="FF0000"/>
                </a:solidFill>
              </a:rPr>
              <a:t>EKSEMPEL PÅ TILPASNING TIL</a:t>
            </a:r>
            <a:endParaRPr>
              <a:solidFill>
                <a:srgbClr val="FF0000"/>
              </a:solidFill>
            </a:endParaRPr>
          </a:p>
          <a:p>
            <a:pPr indent="0" lvl="0" marL="0" rtl="0" algn="l">
              <a:spcBef>
                <a:spcPts val="0"/>
              </a:spcBef>
              <a:spcAft>
                <a:spcPts val="0"/>
              </a:spcAft>
              <a:buClr>
                <a:schemeClr val="dk1"/>
              </a:buClr>
              <a:buSzPts val="1100"/>
              <a:buFont typeface="Arial"/>
              <a:buNone/>
            </a:pPr>
            <a:r>
              <a:rPr lang="en">
                <a:solidFill>
                  <a:srgbClr val="FF0000"/>
                </a:solidFill>
              </a:rPr>
              <a:t>DINE BEHOV</a:t>
            </a:r>
            <a:endParaRPr>
              <a:solidFill>
                <a:srgbClr val="FF0000"/>
              </a:solidFill>
            </a:endParaRPr>
          </a:p>
        </p:txBody>
      </p:sp>
      <p:sp>
        <p:nvSpPr>
          <p:cNvPr id="80" name="Google Shape;80;p3"/>
          <p:cNvSpPr txBox="1"/>
          <p:nvPr/>
        </p:nvSpPr>
        <p:spPr>
          <a:xfrm>
            <a:off x="6431550" y="40153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FF0000"/>
                </a:solidFill>
              </a:rPr>
              <a:t>Tilføj din </a:t>
            </a:r>
            <a:r>
              <a:rPr b="0" i="0" lang="en" sz="1400" u="none" cap="none" strike="noStrike">
                <a:solidFill>
                  <a:srgbClr val="FF0000"/>
                </a:solidFill>
                <a:latin typeface="Arial"/>
                <a:ea typeface="Arial"/>
                <a:cs typeface="Arial"/>
                <a:sym typeface="Arial"/>
              </a:rPr>
              <a:t>organisations logo</a:t>
            </a:r>
            <a:endParaRPr b="0" i="0" sz="1400" u="none" cap="none" strike="noStrike">
              <a:solidFill>
                <a:srgbClr val="FF0000"/>
              </a:solidFill>
              <a:latin typeface="Arial"/>
              <a:ea typeface="Arial"/>
              <a:cs typeface="Arial"/>
              <a:sym typeface="Arial"/>
            </a:endParaRPr>
          </a:p>
        </p:txBody>
      </p:sp>
      <p:sp>
        <p:nvSpPr>
          <p:cNvPr id="81" name="Google Shape;81;p3"/>
          <p:cNvSpPr txBox="1"/>
          <p:nvPr/>
        </p:nvSpPr>
        <p:spPr>
          <a:xfrm>
            <a:off x="2248100" y="40153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FF0000"/>
                </a:solidFill>
              </a:rPr>
              <a:t>Tilføj attributionserklæringen</a:t>
            </a:r>
            <a:endParaRPr b="0" i="0" sz="1400" u="none" cap="none" strike="noStrike">
              <a:solidFill>
                <a:srgbClr val="FF0000"/>
              </a:solidFill>
              <a:latin typeface="Arial"/>
              <a:ea typeface="Arial"/>
              <a:cs typeface="Arial"/>
              <a:sym typeface="Arial"/>
            </a:endParaRPr>
          </a:p>
        </p:txBody>
      </p:sp>
      <p:sp>
        <p:nvSpPr>
          <p:cNvPr id="82" name="Google Shape;82;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3"/>
          <p:cNvSpPr/>
          <p:nvPr/>
        </p:nvSpPr>
        <p:spPr>
          <a:xfrm>
            <a:off x="623697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3"/>
          <p:cNvSpPr txBox="1"/>
          <p:nvPr/>
        </p:nvSpPr>
        <p:spPr>
          <a:xfrm>
            <a:off x="1316025" y="4698300"/>
            <a:ext cx="5606400" cy="481200"/>
          </a:xfrm>
          <a:prstGeom prst="rect">
            <a:avLst/>
          </a:prstGeom>
          <a:noFill/>
          <a:ln>
            <a:noFill/>
          </a:ln>
        </p:spPr>
        <p:txBody>
          <a:bodyPr anchorCtr="0" anchor="t" bIns="74375" lIns="74375" spcFirstLastPara="1" rIns="74375" wrap="square" tIns="74375">
            <a:spAutoFit/>
          </a:bodyPr>
          <a:lstStyle/>
          <a:p>
            <a:pPr indent="0" lvl="0" marL="0" rtl="0" algn="l">
              <a:lnSpc>
                <a:spcPct val="115000"/>
              </a:lnSpc>
              <a:spcBef>
                <a:spcPts val="0"/>
              </a:spcBef>
              <a:spcAft>
                <a:spcPts val="0"/>
              </a:spcAft>
              <a:buNone/>
            </a:pPr>
            <a:r>
              <a:rPr lang="en" sz="1000">
                <a:solidFill>
                  <a:srgbClr val="004993"/>
                </a:solidFill>
                <a:latin typeface="Open Sans"/>
                <a:ea typeface="Open Sans"/>
                <a:cs typeface="Open Sans"/>
                <a:sym typeface="Open Sans"/>
              </a:rPr>
              <a:t>Dette arbejde er afledt af Danish_1. OE Benefits - ENOEL slides [</a:t>
            </a:r>
            <a:r>
              <a:rPr lang="en" sz="1000" u="sng">
                <a:solidFill>
                  <a:schemeClr val="accent5"/>
                </a:solidFill>
                <a:latin typeface="Open Sans"/>
                <a:ea typeface="Open Sans"/>
                <a:cs typeface="Open Sans"/>
                <a:sym typeface="Open Sans"/>
                <a:hlinkClick r:id="rId5">
                  <a:extLst>
                    <a:ext uri="{A12FA001-AC4F-418D-AE19-62706E023703}">
                      <ahyp:hlinkClr val="tx"/>
                    </a:ext>
                  </a:extLst>
                </a:hlinkClick>
              </a:rPr>
              <a:t>https://zenodo.org/doi/10.5281/zenodo.5568482</a:t>
            </a:r>
            <a:r>
              <a:rPr lang="en" sz="1000">
                <a:solidFill>
                  <a:srgbClr val="004993"/>
                </a:solidFill>
                <a:latin typeface="Open Sans"/>
                <a:ea typeface="Open Sans"/>
                <a:cs typeface="Open Sans"/>
                <a:sym typeface="Open Sans"/>
              </a:rPr>
              <a:t>] af </a:t>
            </a:r>
            <a:r>
              <a:rPr lang="en" sz="1000" u="sng">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lang="en" sz="1000">
                <a:solidFill>
                  <a:srgbClr val="004993"/>
                </a:solidFill>
                <a:latin typeface="Open Sans"/>
                <a:ea typeface="Open Sans"/>
                <a:cs typeface="Open Sans"/>
                <a:sym typeface="Open Sans"/>
              </a:rPr>
              <a:t> (ENOEL), </a:t>
            </a:r>
            <a:r>
              <a:rPr lang="en" sz="1000" u="sng">
                <a:solidFill>
                  <a:schemeClr val="accent5"/>
                </a:solidFill>
                <a:latin typeface="Open Sans"/>
                <a:ea typeface="Open Sans"/>
                <a:cs typeface="Open Sans"/>
                <a:sym typeface="Open Sans"/>
                <a:hlinkClick r:id="rId7">
                  <a:extLst>
                    <a:ext uri="{A12FA001-AC4F-418D-AE19-62706E023703}">
                      <ahyp:hlinkClr val="tx"/>
                    </a:ext>
                  </a:extLst>
                </a:hlinkClick>
              </a:rPr>
              <a:t>CC BY</a:t>
            </a:r>
            <a:r>
              <a:rPr lang="en" sz="1000">
                <a:solidFill>
                  <a:srgbClr val="004993"/>
                </a:solidFill>
                <a:latin typeface="Open Sans"/>
                <a:ea typeface="Open Sans"/>
                <a:cs typeface="Open Sans"/>
                <a:sym typeface="Open Sans"/>
              </a:rPr>
              <a:t>.</a:t>
            </a:r>
            <a:endParaRPr sz="800">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3" name="Shape 373"/>
        <p:cNvGrpSpPr/>
        <p:nvPr/>
      </p:nvGrpSpPr>
      <p:grpSpPr>
        <a:xfrm>
          <a:off x="0" y="0"/>
          <a:ext cx="0" cy="0"/>
          <a:chOff x="0" y="0"/>
          <a:chExt cx="0" cy="0"/>
        </a:xfrm>
      </p:grpSpPr>
      <p:sp>
        <p:nvSpPr>
          <p:cNvPr id="374" name="Google Shape;374;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30"/>
          <p:cNvSpPr txBox="1"/>
          <p:nvPr/>
        </p:nvSpPr>
        <p:spPr>
          <a:xfrm>
            <a:off x="3045050" y="621300"/>
            <a:ext cx="5914800" cy="323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Promoverer stordriftsfordele: </a:t>
            </a:r>
            <a:br>
              <a:rPr b="1" lang="en" sz="3000">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OER er gratis online, overkommelige at udskrive, kan gemmes for altid, og materialet er let at opdatere. Midler, som normalt vil skulle anvendes til at anskaffe lærebøger, vil kunne bruges på teknologi, forbedring af undervisning eller andre udgifter.</a:t>
            </a:r>
            <a:endParaRPr b="1" i="0" sz="2400" u="none" cap="none" strike="noStrike">
              <a:solidFill>
                <a:srgbClr val="004993"/>
              </a:solidFill>
              <a:latin typeface="Open Sans"/>
              <a:ea typeface="Open Sans"/>
              <a:cs typeface="Open Sans"/>
              <a:sym typeface="Open Sans"/>
            </a:endParaRPr>
          </a:p>
        </p:txBody>
      </p:sp>
      <p:cxnSp>
        <p:nvCxnSpPr>
          <p:cNvPr id="377" name="Google Shape;377;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8" name="Google Shape;378;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9" name="Google Shape;379;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30"/>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rgbClr val="45BEDF"/>
                </a:solidFill>
                <a:latin typeface="Open Sans"/>
                <a:ea typeface="Open Sans"/>
                <a:cs typeface="Open Sans"/>
                <a:sym typeface="Open Sans"/>
              </a:rPr>
              <a:t>institutioner</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4" name="Shape 384"/>
        <p:cNvGrpSpPr/>
        <p:nvPr/>
      </p:nvGrpSpPr>
      <p:grpSpPr>
        <a:xfrm>
          <a:off x="0" y="0"/>
          <a:ext cx="0" cy="0"/>
          <a:chOff x="0" y="0"/>
          <a:chExt cx="0" cy="0"/>
        </a:xfrm>
      </p:grpSpPr>
      <p:sp>
        <p:nvSpPr>
          <p:cNvPr id="385" name="Google Shape;385;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31"/>
          <p:cNvSpPr txBox="1"/>
          <p:nvPr/>
        </p:nvSpPr>
        <p:spPr>
          <a:xfrm>
            <a:off x="3073950" y="964750"/>
            <a:ext cx="5963100" cy="25860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Understøtter undervisernes udvikling: </a:t>
            </a:r>
            <a:br>
              <a:rPr b="1" lang="en" sz="3000">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Øget adgang til og brug af OER samt 'peer to peer' læring på tværs af institutioner, bidrager til at højne kvaliteten af undervisningsmaterialerne. </a:t>
            </a:r>
            <a:endParaRPr b="1" i="0" sz="2400" u="none" cap="none" strike="noStrike">
              <a:solidFill>
                <a:srgbClr val="004993"/>
              </a:solidFill>
              <a:latin typeface="Open Sans"/>
              <a:ea typeface="Open Sans"/>
              <a:cs typeface="Open Sans"/>
              <a:sym typeface="Open Sans"/>
            </a:endParaRPr>
          </a:p>
        </p:txBody>
      </p:sp>
      <p:cxnSp>
        <p:nvCxnSpPr>
          <p:cNvPr id="388" name="Google Shape;388;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9" name="Google Shape;389;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0" name="Google Shape;390;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1"/>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rgbClr val="45BEDF"/>
                </a:solidFill>
                <a:latin typeface="Open Sans"/>
                <a:ea typeface="Open Sans"/>
                <a:cs typeface="Open Sans"/>
                <a:sym typeface="Open Sans"/>
              </a:rPr>
              <a:t>institutioner</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5" name="Shape 395"/>
        <p:cNvGrpSpPr/>
        <p:nvPr/>
      </p:nvGrpSpPr>
      <p:grpSpPr>
        <a:xfrm>
          <a:off x="0" y="0"/>
          <a:ext cx="0" cy="0"/>
          <a:chOff x="0" y="0"/>
          <a:chExt cx="0" cy="0"/>
        </a:xfrm>
      </p:grpSpPr>
      <p:sp>
        <p:nvSpPr>
          <p:cNvPr id="396" name="Google Shape;396;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32"/>
          <p:cNvSpPr txBox="1"/>
          <p:nvPr/>
        </p:nvSpPr>
        <p:spPr>
          <a:xfrm>
            <a:off x="3144275" y="595450"/>
            <a:ext cx="5380800" cy="33246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Udnytter bedst </a:t>
            </a:r>
            <a:r>
              <a:rPr b="1" lang="en" sz="3000">
                <a:solidFill>
                  <a:srgbClr val="004993"/>
                </a:solidFill>
                <a:latin typeface="Open Sans"/>
                <a:ea typeface="Open Sans"/>
                <a:cs typeface="Open Sans"/>
                <a:sym typeface="Open Sans"/>
              </a:rPr>
              <a:t>muligt  offentlige midler: </a:t>
            </a:r>
            <a:br>
              <a:rPr b="1" lang="en" sz="2400">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Ressourcer, der kommer fra offentlig finansiering bruges til at skabe offentlig viden og kan deles på tværs af institutioner med reducerede ekstraomkostninger til følge.</a:t>
            </a:r>
            <a:endParaRPr b="1" i="0" sz="1300" u="none" cap="none" strike="noStrike">
              <a:solidFill>
                <a:srgbClr val="004993"/>
              </a:solidFill>
              <a:latin typeface="Open Sans"/>
              <a:ea typeface="Open Sans"/>
              <a:cs typeface="Open Sans"/>
              <a:sym typeface="Open Sans"/>
            </a:endParaRPr>
          </a:p>
        </p:txBody>
      </p:sp>
      <p:cxnSp>
        <p:nvCxnSpPr>
          <p:cNvPr id="399" name="Google Shape;399;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0" name="Google Shape;400;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1" name="Google Shape;401;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2"/>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rgbClr val="45BEDF"/>
                </a:solidFill>
                <a:latin typeface="Open Sans"/>
                <a:ea typeface="Open Sans"/>
                <a:cs typeface="Open Sans"/>
                <a:sym typeface="Open Sans"/>
              </a:rPr>
              <a:t>institutioner</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6" name="Shape 406"/>
        <p:cNvGrpSpPr/>
        <p:nvPr/>
      </p:nvGrpSpPr>
      <p:grpSpPr>
        <a:xfrm>
          <a:off x="0" y="0"/>
          <a:ext cx="0" cy="0"/>
          <a:chOff x="0" y="0"/>
          <a:chExt cx="0" cy="0"/>
        </a:xfrm>
      </p:grpSpPr>
      <p:sp>
        <p:nvSpPr>
          <p:cNvPr id="407" name="Google Shape;407;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33"/>
          <p:cNvSpPr txBox="1"/>
          <p:nvPr/>
        </p:nvSpPr>
        <p:spPr>
          <a:xfrm>
            <a:off x="3197050" y="759900"/>
            <a:ext cx="56247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Understøtter selvpromovering: </a:t>
            </a:r>
            <a:r>
              <a:rPr lang="en" sz="3000">
                <a:solidFill>
                  <a:schemeClr val="lt1"/>
                </a:solidFill>
                <a:latin typeface="Open Sans"/>
                <a:ea typeface="Open Sans"/>
                <a:cs typeface="Open Sans"/>
                <a:sym typeface="Open Sans"/>
              </a:rPr>
              <a:t>Institutionens offentlige image kan i vid udstrækning drage nytte af, at OER af høj kvalitet deles og genbruges.</a:t>
            </a:r>
            <a:endParaRPr b="1" i="0" sz="1300" u="none" cap="none" strike="noStrike">
              <a:solidFill>
                <a:srgbClr val="004993"/>
              </a:solidFill>
              <a:latin typeface="Open Sans"/>
              <a:ea typeface="Open Sans"/>
              <a:cs typeface="Open Sans"/>
              <a:sym typeface="Open Sans"/>
            </a:endParaRPr>
          </a:p>
        </p:txBody>
      </p:sp>
      <p:cxnSp>
        <p:nvCxnSpPr>
          <p:cNvPr id="410" name="Google Shape;410;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1" name="Google Shape;411;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2" name="Google Shape;412;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3"/>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rgbClr val="45BEDF"/>
                </a:solidFill>
                <a:latin typeface="Open Sans"/>
                <a:ea typeface="Open Sans"/>
                <a:cs typeface="Open Sans"/>
                <a:sym typeface="Open Sans"/>
              </a:rPr>
              <a:t>institutioner</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7" name="Shape 417"/>
        <p:cNvGrpSpPr/>
        <p:nvPr/>
      </p:nvGrpSpPr>
      <p:grpSpPr>
        <a:xfrm>
          <a:off x="0" y="0"/>
          <a:ext cx="0" cy="0"/>
          <a:chOff x="0" y="0"/>
          <a:chExt cx="0" cy="0"/>
        </a:xfrm>
      </p:grpSpPr>
      <p:sp>
        <p:nvSpPr>
          <p:cNvPr id="418" name="Google Shape;418;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34"/>
          <p:cNvSpPr txBox="1"/>
          <p:nvPr/>
        </p:nvSpPr>
        <p:spPr>
          <a:xfrm>
            <a:off x="3017259" y="964750"/>
            <a:ext cx="5868900" cy="25860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1000"/>
              </a:spcAft>
              <a:buClr>
                <a:schemeClr val="dk1"/>
              </a:buClr>
              <a:buSzPts val="1100"/>
              <a:buFont typeface="Arial"/>
              <a:buNone/>
            </a:pPr>
            <a:r>
              <a:rPr b="1" lang="en" sz="3000">
                <a:solidFill>
                  <a:srgbClr val="004993"/>
                </a:solidFill>
                <a:latin typeface="Open Sans"/>
                <a:ea typeface="Open Sans"/>
                <a:cs typeface="Open Sans"/>
                <a:sym typeface="Open Sans"/>
              </a:rPr>
              <a:t>Understøtter internationalt samarbejde: </a:t>
            </a:r>
            <a:br>
              <a:rPr b="1" lang="en">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At arbejde med OER øger institutionens synlighed og forbedrer dens omdømme på internationalt plan gennem aktivt samarbejde med andre institutioner.</a:t>
            </a:r>
            <a:endParaRPr b="1" i="0" sz="2400" u="none" cap="none" strike="noStrike">
              <a:solidFill>
                <a:srgbClr val="004993"/>
              </a:solidFill>
              <a:latin typeface="Open Sans"/>
              <a:ea typeface="Open Sans"/>
              <a:cs typeface="Open Sans"/>
              <a:sym typeface="Open Sans"/>
            </a:endParaRPr>
          </a:p>
        </p:txBody>
      </p:sp>
      <p:cxnSp>
        <p:nvCxnSpPr>
          <p:cNvPr id="421" name="Google Shape;421;p3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2" name="Google Shape;422;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3" name="Google Shape;423;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4"/>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rgbClr val="45BEDF"/>
                </a:solidFill>
                <a:latin typeface="Open Sans"/>
                <a:ea typeface="Open Sans"/>
                <a:cs typeface="Open Sans"/>
                <a:sym typeface="Open Sans"/>
              </a:rPr>
              <a:t>institutioner</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8" name="Shape 428"/>
        <p:cNvGrpSpPr/>
        <p:nvPr/>
      </p:nvGrpSpPr>
      <p:grpSpPr>
        <a:xfrm>
          <a:off x="0" y="0"/>
          <a:ext cx="0" cy="0"/>
          <a:chOff x="0" y="0"/>
          <a:chExt cx="0" cy="0"/>
        </a:xfrm>
      </p:grpSpPr>
      <p:sp>
        <p:nvSpPr>
          <p:cNvPr id="429" name="Google Shape;429;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31" name="Google Shape;431;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2" name="Google Shape;432;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35"/>
          <p:cNvSpPr txBox="1"/>
          <p:nvPr/>
        </p:nvSpPr>
        <p:spPr>
          <a:xfrm>
            <a:off x="3173675" y="241300"/>
            <a:ext cx="5477100" cy="4032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 sz="2000">
                <a:solidFill>
                  <a:srgbClr val="004993"/>
                </a:solidFill>
                <a:latin typeface="Open Sans"/>
                <a:ea typeface="Open Sans"/>
                <a:cs typeface="Open Sans"/>
                <a:sym typeface="Open Sans"/>
              </a:rPr>
              <a:t>Faciliterer rekruttering: </a:t>
            </a:r>
            <a:br>
              <a:rPr b="1" lang="en" sz="2000">
                <a:solidFill>
                  <a:srgbClr val="004993"/>
                </a:solidFill>
                <a:latin typeface="Open Sans"/>
                <a:ea typeface="Open Sans"/>
                <a:cs typeface="Open Sans"/>
                <a:sym typeface="Open Sans"/>
              </a:rPr>
            </a:br>
            <a:r>
              <a:rPr lang="en" sz="2000">
                <a:solidFill>
                  <a:schemeClr val="lt1"/>
                </a:solidFill>
                <a:latin typeface="Open Sans"/>
                <a:ea typeface="Open Sans"/>
                <a:cs typeface="Open Sans"/>
                <a:sym typeface="Open Sans"/>
              </a:rPr>
              <a:t>Brugen af OER øger deltagelsen i de videregående uddannelser ved at udvide adgangen for ikke-traditionelle studerende, der træffer valg baseret på kvaliteten af de undervisningsmaterialer, der tilbydes.</a:t>
            </a:r>
            <a:endParaRPr b="0" i="0" sz="20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2000">
                <a:solidFill>
                  <a:srgbClr val="004993"/>
                </a:solidFill>
                <a:latin typeface="Open Sans"/>
                <a:ea typeface="Open Sans"/>
                <a:cs typeface="Open Sans"/>
                <a:sym typeface="Open Sans"/>
              </a:rPr>
              <a:t>Forbedrer alumnifastholdelse: </a:t>
            </a:r>
            <a:br>
              <a:rPr b="1" lang="en" sz="2000">
                <a:solidFill>
                  <a:srgbClr val="004993"/>
                </a:solidFill>
                <a:latin typeface="Open Sans"/>
                <a:ea typeface="Open Sans"/>
                <a:cs typeface="Open Sans"/>
                <a:sym typeface="Open Sans"/>
              </a:rPr>
            </a:br>
            <a:r>
              <a:rPr lang="en" sz="2000">
                <a:solidFill>
                  <a:schemeClr val="lt1"/>
                </a:solidFill>
                <a:latin typeface="Open Sans"/>
                <a:ea typeface="Open Sans"/>
                <a:cs typeface="Open Sans"/>
                <a:sym typeface="Open Sans"/>
              </a:rPr>
              <a:t>At kunne tilbyde OER af høj kvalitet til alumner hjælper institutionerne med at bevare en aktiv tilknytning til dem.</a:t>
            </a:r>
            <a:endParaRPr i="0" sz="1500" u="none" cap="none" strike="noStrike">
              <a:solidFill>
                <a:schemeClr val="lt1"/>
              </a:solidFill>
              <a:latin typeface="Open Sans"/>
              <a:ea typeface="Open Sans"/>
              <a:cs typeface="Open Sans"/>
              <a:sym typeface="Open Sans"/>
            </a:endParaRPr>
          </a:p>
        </p:txBody>
      </p:sp>
      <p:sp>
        <p:nvSpPr>
          <p:cNvPr id="434" name="Google Shape;434;p35"/>
          <p:cNvSpPr txBox="1"/>
          <p:nvPr/>
        </p:nvSpPr>
        <p:spPr>
          <a:xfrm>
            <a:off x="192050" y="1683450"/>
            <a:ext cx="2853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chemeClr val="lt1"/>
                </a:solidFill>
                <a:latin typeface="Open Sans"/>
                <a:ea typeface="Open Sans"/>
                <a:cs typeface="Open Sans"/>
                <a:sym typeface="Open Sans"/>
              </a:rPr>
              <a:t>Fordele ved </a:t>
            </a:r>
            <a:r>
              <a:rPr b="1" i="0" lang="en" sz="2500" u="none" cap="none" strike="noStrike">
                <a:solidFill>
                  <a:schemeClr val="lt1"/>
                </a:solidFill>
                <a:latin typeface="Open Sans"/>
                <a:ea typeface="Open Sans"/>
                <a:cs typeface="Open Sans"/>
                <a:sym typeface="Open Sans"/>
              </a:rPr>
              <a:t>Open Education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500" u="none" cap="none" strike="noStrike">
                <a:solidFill>
                  <a:schemeClr val="lt1"/>
                </a:solidFill>
                <a:latin typeface="Open Sans"/>
                <a:ea typeface="Open Sans"/>
                <a:cs typeface="Open Sans"/>
                <a:sym typeface="Open Sans"/>
              </a:rPr>
              <a:t>for </a:t>
            </a:r>
            <a:r>
              <a:rPr b="1" lang="en" sz="2500">
                <a:solidFill>
                  <a:srgbClr val="45BEDF"/>
                </a:solidFill>
                <a:latin typeface="Open Sans"/>
                <a:ea typeface="Open Sans"/>
                <a:cs typeface="Open Sans"/>
                <a:sym typeface="Open Sans"/>
              </a:rPr>
              <a:t>institutioner</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8" name="Shape 438"/>
        <p:cNvGrpSpPr/>
        <p:nvPr/>
      </p:nvGrpSpPr>
      <p:grpSpPr>
        <a:xfrm>
          <a:off x="0" y="0"/>
          <a:ext cx="0" cy="0"/>
          <a:chOff x="0" y="0"/>
          <a:chExt cx="0" cy="0"/>
        </a:xfrm>
      </p:grpSpPr>
      <p:sp>
        <p:nvSpPr>
          <p:cNvPr id="439" name="Google Shape;439;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1" name="Google Shape;441;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2" name="Google Shape;442;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3" name="Google Shape;443;p3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36"/>
          <p:cNvSpPr txBox="1"/>
          <p:nvPr/>
        </p:nvSpPr>
        <p:spPr>
          <a:xfrm>
            <a:off x="192050" y="1683450"/>
            <a:ext cx="29226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en" sz="2500">
                <a:solidFill>
                  <a:srgbClr val="FFFFFF"/>
                </a:solidFill>
                <a:latin typeface="Open Sans"/>
                <a:ea typeface="Open Sans"/>
                <a:cs typeface="Open Sans"/>
                <a:sym typeface="Open Sans"/>
              </a:rPr>
              <a:t>Fordele ved</a:t>
            </a:r>
            <a:endParaRPr b="1" i="0" sz="25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rgbClr val="FFFFFF"/>
                </a:solidFill>
                <a:latin typeface="Open Sans"/>
                <a:ea typeface="Open Sans"/>
                <a:cs typeface="Open Sans"/>
                <a:sym typeface="Open Sans"/>
              </a:rPr>
              <a:t>Open </a:t>
            </a:r>
            <a:r>
              <a:rPr b="1" lang="en" sz="2500">
                <a:solidFill>
                  <a:srgbClr val="FFFFFF"/>
                </a:solidFill>
                <a:latin typeface="Open Sans"/>
                <a:ea typeface="Open Sans"/>
                <a:cs typeface="Open Sans"/>
                <a:sym typeface="Open Sans"/>
              </a:rPr>
              <a:t>E</a:t>
            </a:r>
            <a:r>
              <a:rPr b="1" i="0" lang="en" sz="2500" u="none" cap="none" strike="noStrike">
                <a:solidFill>
                  <a:schemeClr val="lt1"/>
                </a:solidFill>
                <a:latin typeface="Open Sans"/>
                <a:ea typeface="Open Sans"/>
                <a:cs typeface="Open Sans"/>
                <a:sym typeface="Open Sans"/>
              </a:rPr>
              <a:t>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chemeClr val="lt1"/>
                </a:solidFill>
                <a:latin typeface="Open Sans"/>
                <a:ea typeface="Open Sans"/>
                <a:cs typeface="Open Sans"/>
                <a:sym typeface="Open Sans"/>
              </a:rPr>
              <a:t>for alle</a:t>
            </a:r>
            <a:endParaRPr b="1" i="0" sz="2500" u="none" cap="none" strike="noStrike">
              <a:solidFill>
                <a:schemeClr val="lt1"/>
              </a:solidFill>
              <a:latin typeface="Open Sans"/>
              <a:ea typeface="Open Sans"/>
              <a:cs typeface="Open Sans"/>
              <a:sym typeface="Open Sans"/>
            </a:endParaRPr>
          </a:p>
        </p:txBody>
      </p:sp>
      <p:sp>
        <p:nvSpPr>
          <p:cNvPr id="445" name="Google Shape;445;p36"/>
          <p:cNvSpPr txBox="1"/>
          <p:nvPr/>
        </p:nvSpPr>
        <p:spPr>
          <a:xfrm>
            <a:off x="3114650" y="13000"/>
            <a:ext cx="6069600" cy="448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Åbner for information: </a:t>
            </a:r>
            <a:r>
              <a:rPr lang="en">
                <a:solidFill>
                  <a:srgbClr val="004993"/>
                </a:solidFill>
                <a:latin typeface="Open Sans"/>
                <a:ea typeface="Open Sans"/>
                <a:cs typeface="Open Sans"/>
                <a:sym typeface="Open Sans"/>
              </a:rPr>
              <a:t>Viden kan deles i bred forstand ved at åbne for uddannelsesressourcer gennem licenser for alle, der er interesserede.</a:t>
            </a:r>
            <a:endParaRPr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Overfører viden: </a:t>
            </a:r>
            <a:r>
              <a:rPr lang="en">
                <a:solidFill>
                  <a:srgbClr val="004993"/>
                </a:solidFill>
                <a:latin typeface="Open Sans"/>
                <a:ea typeface="Open Sans"/>
                <a:cs typeface="Open Sans"/>
                <a:sym typeface="Open Sans"/>
              </a:rPr>
              <a:t>Uddannelsesressourcer skabt med offentlige midler er tilgængelige for offentligheden, genbrugelige og delbare.</a:t>
            </a:r>
            <a:endParaRPr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Gør læring livslang: </a:t>
            </a:r>
            <a:r>
              <a:rPr lang="en">
                <a:solidFill>
                  <a:srgbClr val="004993"/>
                </a:solidFill>
                <a:latin typeface="Open Sans"/>
                <a:ea typeface="Open Sans"/>
                <a:cs typeface="Open Sans"/>
                <a:sym typeface="Open Sans"/>
              </a:rPr>
              <a:t>At være opdateret og tilbyde kontinuerlig læring sikrer mere tilgængelighed for alle ved at bygge bro mellem formelle og uformelle åbne læringsmuligheder. </a:t>
            </a:r>
            <a:endParaRPr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Øger ligestilling: </a:t>
            </a:r>
            <a:r>
              <a:rPr lang="en">
                <a:solidFill>
                  <a:srgbClr val="004993"/>
                </a:solidFill>
                <a:latin typeface="Open Sans"/>
                <a:ea typeface="Open Sans"/>
                <a:cs typeface="Open Sans"/>
                <a:sym typeface="Open Sans"/>
              </a:rPr>
              <a:t>Gratis online ressourcer gør det nemmere at levere den samme kvalitetsviden til alle, uanset deres sociale og økonomiske status.</a:t>
            </a:r>
            <a:endParaRPr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Promoverer mangfoldighed og inklusion: </a:t>
            </a:r>
            <a:r>
              <a:rPr lang="en">
                <a:solidFill>
                  <a:srgbClr val="004993"/>
                </a:solidFill>
                <a:latin typeface="Open Sans"/>
                <a:ea typeface="Open Sans"/>
                <a:cs typeface="Open Sans"/>
                <a:sym typeface="Open Sans"/>
              </a:rPr>
              <a:t>OER-materialer, der let kan deles og tilgås via internettet, er et godt værktøj til at opdage og sætte sig ind i forskellige synspunkter.</a:t>
            </a:r>
            <a:endParaRPr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lang="en">
                <a:solidFill>
                  <a:srgbClr val="004993"/>
                </a:solidFill>
                <a:latin typeface="Open Sans"/>
                <a:ea typeface="Open Sans"/>
                <a:cs typeface="Open Sans"/>
                <a:sym typeface="Open Sans"/>
              </a:rPr>
              <a:t>Fremmer citizen science: </a:t>
            </a:r>
            <a:r>
              <a:rPr lang="en">
                <a:solidFill>
                  <a:srgbClr val="004993"/>
                </a:solidFill>
                <a:latin typeface="Open Sans"/>
                <a:ea typeface="Open Sans"/>
                <a:cs typeface="Open Sans"/>
                <a:sym typeface="Open Sans"/>
              </a:rPr>
              <a:t>Viden kan skabes af alle, og tilgængeligheden af materialer gør det nemmere for folk at fortsætte med at tilegne viden.</a:t>
            </a:r>
            <a:endParaRPr i="0" sz="1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9" name="Shape 449"/>
        <p:cNvGrpSpPr/>
        <p:nvPr/>
      </p:nvGrpSpPr>
      <p:grpSpPr>
        <a:xfrm>
          <a:off x="0" y="0"/>
          <a:ext cx="0" cy="0"/>
          <a:chOff x="0" y="0"/>
          <a:chExt cx="0" cy="0"/>
        </a:xfrm>
      </p:grpSpPr>
      <p:sp>
        <p:nvSpPr>
          <p:cNvPr id="450" name="Google Shape;450;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37"/>
          <p:cNvSpPr txBox="1"/>
          <p:nvPr/>
        </p:nvSpPr>
        <p:spPr>
          <a:xfrm>
            <a:off x="3191400" y="1175550"/>
            <a:ext cx="54246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Åbner</a:t>
            </a:r>
            <a:r>
              <a:rPr b="1" lang="en" sz="3000">
                <a:solidFill>
                  <a:srgbClr val="004993"/>
                </a:solidFill>
                <a:latin typeface="Open Sans"/>
                <a:ea typeface="Open Sans"/>
                <a:cs typeface="Open Sans"/>
                <a:sym typeface="Open Sans"/>
              </a:rPr>
              <a:t> for information:</a:t>
            </a:r>
            <a:r>
              <a:rPr b="1" lang="en">
                <a:solidFill>
                  <a:srgbClr val="004993"/>
                </a:solidFill>
                <a:latin typeface="Open Sans"/>
                <a:ea typeface="Open Sans"/>
                <a:cs typeface="Open Sans"/>
                <a:sym typeface="Open Sans"/>
              </a:rPr>
              <a:t> </a:t>
            </a:r>
            <a:br>
              <a:rPr b="1" lang="en">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Viden kan deles i bred forstand ved at åbne for uddannelsesressourcer gennem licenser for alle, der er interesserede.</a:t>
            </a:r>
            <a:endParaRPr b="1" i="0" sz="1300" u="none" cap="none" strike="noStrike">
              <a:solidFill>
                <a:srgbClr val="004993"/>
              </a:solidFill>
              <a:latin typeface="Open Sans"/>
              <a:ea typeface="Open Sans"/>
              <a:cs typeface="Open Sans"/>
              <a:sym typeface="Open Sans"/>
            </a:endParaRPr>
          </a:p>
        </p:txBody>
      </p:sp>
      <p:cxnSp>
        <p:nvCxnSpPr>
          <p:cNvPr id="453" name="Google Shape;453;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4" name="Google Shape;454;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5" name="Google Shape;455;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37"/>
          <p:cNvSpPr txBox="1"/>
          <p:nvPr/>
        </p:nvSpPr>
        <p:spPr>
          <a:xfrm>
            <a:off x="192050" y="1683450"/>
            <a:ext cx="29226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en" sz="2500">
                <a:solidFill>
                  <a:srgbClr val="FFFFFF"/>
                </a:solidFill>
                <a:latin typeface="Open Sans"/>
                <a:ea typeface="Open Sans"/>
                <a:cs typeface="Open Sans"/>
                <a:sym typeface="Open Sans"/>
              </a:rPr>
              <a:t>Fordele ved</a:t>
            </a:r>
            <a:endParaRPr b="1" i="0" sz="25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rgbClr val="FFFFFF"/>
                </a:solidFill>
                <a:latin typeface="Open Sans"/>
                <a:ea typeface="Open Sans"/>
                <a:cs typeface="Open Sans"/>
                <a:sym typeface="Open Sans"/>
              </a:rPr>
              <a:t>Open </a:t>
            </a:r>
            <a:r>
              <a:rPr b="1" lang="en" sz="2500">
                <a:solidFill>
                  <a:srgbClr val="FFFFFF"/>
                </a:solidFill>
                <a:latin typeface="Open Sans"/>
                <a:ea typeface="Open Sans"/>
                <a:cs typeface="Open Sans"/>
                <a:sym typeface="Open Sans"/>
              </a:rPr>
              <a:t>E</a:t>
            </a:r>
            <a:r>
              <a:rPr b="1" i="0" lang="en" sz="2500" u="none" cap="none" strike="noStrike">
                <a:solidFill>
                  <a:schemeClr val="lt1"/>
                </a:solidFill>
                <a:latin typeface="Open Sans"/>
                <a:ea typeface="Open Sans"/>
                <a:cs typeface="Open Sans"/>
                <a:sym typeface="Open Sans"/>
              </a:rPr>
              <a:t>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chemeClr val="lt1"/>
                </a:solidFill>
                <a:latin typeface="Open Sans"/>
                <a:ea typeface="Open Sans"/>
                <a:cs typeface="Open Sans"/>
                <a:sym typeface="Open Sans"/>
              </a:rPr>
              <a:t>for alle</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38"/>
          <p:cNvSpPr txBox="1"/>
          <p:nvPr/>
        </p:nvSpPr>
        <p:spPr>
          <a:xfrm>
            <a:off x="3161250" y="1195750"/>
            <a:ext cx="5551800" cy="21240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Overfører viden: </a:t>
            </a:r>
            <a:br>
              <a:rPr b="1" lang="en">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Uddannelsesressourcer skabt med offentlige midler er tilgængelige for offentligheden, genbrugelige og delbare.</a:t>
            </a:r>
            <a:endParaRPr b="1" i="0" sz="2400" u="none" cap="none" strike="noStrike">
              <a:solidFill>
                <a:srgbClr val="004993"/>
              </a:solidFill>
              <a:latin typeface="Open Sans"/>
              <a:ea typeface="Open Sans"/>
              <a:cs typeface="Open Sans"/>
              <a:sym typeface="Open Sans"/>
            </a:endParaRPr>
          </a:p>
        </p:txBody>
      </p:sp>
      <p:cxnSp>
        <p:nvCxnSpPr>
          <p:cNvPr id="464" name="Google Shape;464;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5" name="Google Shape;465;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6" name="Google Shape;466;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38"/>
          <p:cNvSpPr txBox="1"/>
          <p:nvPr/>
        </p:nvSpPr>
        <p:spPr>
          <a:xfrm>
            <a:off x="192050" y="1683450"/>
            <a:ext cx="29226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en" sz="2500">
                <a:solidFill>
                  <a:srgbClr val="FFFFFF"/>
                </a:solidFill>
                <a:latin typeface="Open Sans"/>
                <a:ea typeface="Open Sans"/>
                <a:cs typeface="Open Sans"/>
                <a:sym typeface="Open Sans"/>
              </a:rPr>
              <a:t>Fordele ved</a:t>
            </a:r>
            <a:endParaRPr b="1" i="0" sz="25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rgbClr val="FFFFFF"/>
                </a:solidFill>
                <a:latin typeface="Open Sans"/>
                <a:ea typeface="Open Sans"/>
                <a:cs typeface="Open Sans"/>
                <a:sym typeface="Open Sans"/>
              </a:rPr>
              <a:t>Open </a:t>
            </a:r>
            <a:r>
              <a:rPr b="1" lang="en" sz="2500">
                <a:solidFill>
                  <a:srgbClr val="FFFFFF"/>
                </a:solidFill>
                <a:latin typeface="Open Sans"/>
                <a:ea typeface="Open Sans"/>
                <a:cs typeface="Open Sans"/>
                <a:sym typeface="Open Sans"/>
              </a:rPr>
              <a:t>E</a:t>
            </a:r>
            <a:r>
              <a:rPr b="1" i="0" lang="en" sz="2500" u="none" cap="none" strike="noStrike">
                <a:solidFill>
                  <a:schemeClr val="lt1"/>
                </a:solidFill>
                <a:latin typeface="Open Sans"/>
                <a:ea typeface="Open Sans"/>
                <a:cs typeface="Open Sans"/>
                <a:sym typeface="Open Sans"/>
              </a:rPr>
              <a:t>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chemeClr val="lt1"/>
                </a:solidFill>
                <a:latin typeface="Open Sans"/>
                <a:ea typeface="Open Sans"/>
                <a:cs typeface="Open Sans"/>
                <a:sym typeface="Open Sans"/>
              </a:rPr>
              <a:t>for alle</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1" name="Shape 471"/>
        <p:cNvGrpSpPr/>
        <p:nvPr/>
      </p:nvGrpSpPr>
      <p:grpSpPr>
        <a:xfrm>
          <a:off x="0" y="0"/>
          <a:ext cx="0" cy="0"/>
          <a:chOff x="0" y="0"/>
          <a:chExt cx="0" cy="0"/>
        </a:xfrm>
      </p:grpSpPr>
      <p:sp>
        <p:nvSpPr>
          <p:cNvPr id="472" name="Google Shape;472;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39"/>
          <p:cNvSpPr txBox="1"/>
          <p:nvPr/>
        </p:nvSpPr>
        <p:spPr>
          <a:xfrm>
            <a:off x="3261275" y="1010950"/>
            <a:ext cx="5549400" cy="24936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Gør læring livslang: </a:t>
            </a:r>
            <a:br>
              <a:rPr b="1" lang="en">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At være opdateret og tilbyde kontinuerlig læring sikrer mere tilgængelighed for alle ved at bygge bro mellem formelle og uformelle åbne læringsmuligheder. </a:t>
            </a:r>
            <a:endParaRPr b="1" i="0" sz="2400" u="none" cap="none" strike="noStrike">
              <a:solidFill>
                <a:srgbClr val="004993"/>
              </a:solidFill>
              <a:latin typeface="Open Sans"/>
              <a:ea typeface="Open Sans"/>
              <a:cs typeface="Open Sans"/>
              <a:sym typeface="Open Sans"/>
            </a:endParaRPr>
          </a:p>
        </p:txBody>
      </p:sp>
      <p:cxnSp>
        <p:nvCxnSpPr>
          <p:cNvPr id="475" name="Google Shape;475;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6" name="Google Shape;476;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7" name="Google Shape;477;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39"/>
          <p:cNvSpPr txBox="1"/>
          <p:nvPr/>
        </p:nvSpPr>
        <p:spPr>
          <a:xfrm>
            <a:off x="192050" y="1683450"/>
            <a:ext cx="29226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en" sz="2500">
                <a:solidFill>
                  <a:srgbClr val="FFFFFF"/>
                </a:solidFill>
                <a:latin typeface="Open Sans"/>
                <a:ea typeface="Open Sans"/>
                <a:cs typeface="Open Sans"/>
                <a:sym typeface="Open Sans"/>
              </a:rPr>
              <a:t>Fordele ved</a:t>
            </a:r>
            <a:endParaRPr b="1" i="0" sz="25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rgbClr val="FFFFFF"/>
                </a:solidFill>
                <a:latin typeface="Open Sans"/>
                <a:ea typeface="Open Sans"/>
                <a:cs typeface="Open Sans"/>
                <a:sym typeface="Open Sans"/>
              </a:rPr>
              <a:t>Open </a:t>
            </a:r>
            <a:r>
              <a:rPr b="1" lang="en" sz="2500">
                <a:solidFill>
                  <a:srgbClr val="FFFFFF"/>
                </a:solidFill>
                <a:latin typeface="Open Sans"/>
                <a:ea typeface="Open Sans"/>
                <a:cs typeface="Open Sans"/>
                <a:sym typeface="Open Sans"/>
              </a:rPr>
              <a:t>E</a:t>
            </a:r>
            <a:r>
              <a:rPr b="1" i="0" lang="en" sz="2500" u="none" cap="none" strike="noStrike">
                <a:solidFill>
                  <a:schemeClr val="lt1"/>
                </a:solidFill>
                <a:latin typeface="Open Sans"/>
                <a:ea typeface="Open Sans"/>
                <a:cs typeface="Open Sans"/>
                <a:sym typeface="Open Sans"/>
              </a:rPr>
              <a:t>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chemeClr val="lt1"/>
                </a:solidFill>
                <a:latin typeface="Open Sans"/>
                <a:ea typeface="Open Sans"/>
                <a:cs typeface="Open Sans"/>
                <a:sym typeface="Open Sans"/>
              </a:rPr>
              <a:t>for alle</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897500" y="1214075"/>
            <a:ext cx="28458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Hvad er OER?</a:t>
            </a:r>
            <a:endParaRPr b="1" i="0" sz="46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2" name="Google Shape;92;p4"/>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a:t>
            </a:r>
            <a:r>
              <a:rPr lang="en" sz="2300">
                <a:solidFill>
                  <a:srgbClr val="FFFFFF"/>
                </a:solidFill>
                <a:latin typeface="Open Sans"/>
                <a:ea typeface="Open Sans"/>
                <a:cs typeface="Open Sans"/>
                <a:sym typeface="Open Sans"/>
              </a:rPr>
              <a:t>S</a:t>
            </a:r>
            <a:endParaRPr b="0" i="0" sz="2300" u="none" cap="none" strike="noStrike">
              <a:solidFill>
                <a:srgbClr val="FFFFFF"/>
              </a:solidFill>
              <a:latin typeface="Open Sans"/>
              <a:ea typeface="Open Sans"/>
              <a:cs typeface="Open Sans"/>
              <a:sym typeface="Open Sans"/>
            </a:endParaRPr>
          </a:p>
        </p:txBody>
      </p:sp>
      <p:cxnSp>
        <p:nvCxnSpPr>
          <p:cNvPr id="93" name="Google Shape;93;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5" name="Google Shape;485;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6" name="Google Shape;486;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7" name="Google Shape;487;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40"/>
          <p:cNvSpPr txBox="1"/>
          <p:nvPr/>
        </p:nvSpPr>
        <p:spPr>
          <a:xfrm>
            <a:off x="3208750" y="1175550"/>
            <a:ext cx="5549400" cy="21240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Øger ligestilling: </a:t>
            </a:r>
            <a:br>
              <a:rPr b="1" lang="en">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Gratis onlineressourcer gør det nemmere at levere den samme kvalitetsviden til alle, uanset deres sociale og økonomiske status.</a:t>
            </a:r>
            <a:endParaRPr b="1" i="0" sz="2400" u="none" cap="none" strike="noStrike">
              <a:solidFill>
                <a:srgbClr val="004993"/>
              </a:solidFill>
              <a:latin typeface="Open Sans"/>
              <a:ea typeface="Open Sans"/>
              <a:cs typeface="Open Sans"/>
              <a:sym typeface="Open Sans"/>
            </a:endParaRPr>
          </a:p>
        </p:txBody>
      </p:sp>
      <p:sp>
        <p:nvSpPr>
          <p:cNvPr id="489" name="Google Shape;489;p40"/>
          <p:cNvSpPr txBox="1"/>
          <p:nvPr/>
        </p:nvSpPr>
        <p:spPr>
          <a:xfrm>
            <a:off x="192050" y="1683450"/>
            <a:ext cx="29226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en" sz="2500">
                <a:solidFill>
                  <a:srgbClr val="FFFFFF"/>
                </a:solidFill>
                <a:latin typeface="Open Sans"/>
                <a:ea typeface="Open Sans"/>
                <a:cs typeface="Open Sans"/>
                <a:sym typeface="Open Sans"/>
              </a:rPr>
              <a:t>Fordele ved</a:t>
            </a:r>
            <a:endParaRPr b="1" i="0" sz="25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rgbClr val="FFFFFF"/>
                </a:solidFill>
                <a:latin typeface="Open Sans"/>
                <a:ea typeface="Open Sans"/>
                <a:cs typeface="Open Sans"/>
                <a:sym typeface="Open Sans"/>
              </a:rPr>
              <a:t>Open </a:t>
            </a:r>
            <a:r>
              <a:rPr b="1" lang="en" sz="2500">
                <a:solidFill>
                  <a:srgbClr val="FFFFFF"/>
                </a:solidFill>
                <a:latin typeface="Open Sans"/>
                <a:ea typeface="Open Sans"/>
                <a:cs typeface="Open Sans"/>
                <a:sym typeface="Open Sans"/>
              </a:rPr>
              <a:t>E</a:t>
            </a:r>
            <a:r>
              <a:rPr b="1" i="0" lang="en" sz="2500" u="none" cap="none" strike="noStrike">
                <a:solidFill>
                  <a:schemeClr val="lt1"/>
                </a:solidFill>
                <a:latin typeface="Open Sans"/>
                <a:ea typeface="Open Sans"/>
                <a:cs typeface="Open Sans"/>
                <a:sym typeface="Open Sans"/>
              </a:rPr>
              <a:t>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chemeClr val="lt1"/>
                </a:solidFill>
                <a:latin typeface="Open Sans"/>
                <a:ea typeface="Open Sans"/>
                <a:cs typeface="Open Sans"/>
                <a:sym typeface="Open Sans"/>
              </a:rPr>
              <a:t>for alle</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3" name="Shape 493"/>
        <p:cNvGrpSpPr/>
        <p:nvPr/>
      </p:nvGrpSpPr>
      <p:grpSpPr>
        <a:xfrm>
          <a:off x="0" y="0"/>
          <a:ext cx="0" cy="0"/>
          <a:chOff x="0" y="0"/>
          <a:chExt cx="0" cy="0"/>
        </a:xfrm>
      </p:grpSpPr>
      <p:sp>
        <p:nvSpPr>
          <p:cNvPr id="494" name="Google Shape;494;p41"/>
          <p:cNvSpPr txBox="1"/>
          <p:nvPr/>
        </p:nvSpPr>
        <p:spPr>
          <a:xfrm>
            <a:off x="3237950" y="944550"/>
            <a:ext cx="5412300" cy="258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Promoverer mangfoldighed og inklusion: </a:t>
            </a:r>
            <a:br>
              <a:rPr b="1" lang="en" sz="30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OER-materialer, der let kan deles og tilgås via internettet, er et godt værktøj til at opdage og sætte sig ind i forskellige synspunkter.</a:t>
            </a:r>
            <a:endParaRPr i="0" sz="2400" u="none" cap="none" strike="noStrike">
              <a:solidFill>
                <a:srgbClr val="004993"/>
              </a:solidFill>
              <a:latin typeface="Open Sans"/>
              <a:ea typeface="Open Sans"/>
              <a:cs typeface="Open Sans"/>
              <a:sym typeface="Open Sans"/>
            </a:endParaRPr>
          </a:p>
        </p:txBody>
      </p:sp>
      <p:sp>
        <p:nvSpPr>
          <p:cNvPr id="495" name="Google Shape;495;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7" name="Google Shape;497;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8" name="Google Shape;498;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9" name="Google Shape;499;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41"/>
          <p:cNvSpPr txBox="1"/>
          <p:nvPr/>
        </p:nvSpPr>
        <p:spPr>
          <a:xfrm>
            <a:off x="192050" y="1683450"/>
            <a:ext cx="29226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en" sz="2500">
                <a:solidFill>
                  <a:srgbClr val="FFFFFF"/>
                </a:solidFill>
                <a:latin typeface="Open Sans"/>
                <a:ea typeface="Open Sans"/>
                <a:cs typeface="Open Sans"/>
                <a:sym typeface="Open Sans"/>
              </a:rPr>
              <a:t>Fordele ved</a:t>
            </a:r>
            <a:endParaRPr b="1" i="0" sz="25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rgbClr val="FFFFFF"/>
                </a:solidFill>
                <a:latin typeface="Open Sans"/>
                <a:ea typeface="Open Sans"/>
                <a:cs typeface="Open Sans"/>
                <a:sym typeface="Open Sans"/>
              </a:rPr>
              <a:t>Open </a:t>
            </a:r>
            <a:r>
              <a:rPr b="1" lang="en" sz="2500">
                <a:solidFill>
                  <a:srgbClr val="FFFFFF"/>
                </a:solidFill>
                <a:latin typeface="Open Sans"/>
                <a:ea typeface="Open Sans"/>
                <a:cs typeface="Open Sans"/>
                <a:sym typeface="Open Sans"/>
              </a:rPr>
              <a:t>E</a:t>
            </a:r>
            <a:r>
              <a:rPr b="1" i="0" lang="en" sz="2500" u="none" cap="none" strike="noStrike">
                <a:solidFill>
                  <a:schemeClr val="lt1"/>
                </a:solidFill>
                <a:latin typeface="Open Sans"/>
                <a:ea typeface="Open Sans"/>
                <a:cs typeface="Open Sans"/>
                <a:sym typeface="Open Sans"/>
              </a:rPr>
              <a:t>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chemeClr val="lt1"/>
                </a:solidFill>
                <a:latin typeface="Open Sans"/>
                <a:ea typeface="Open Sans"/>
                <a:cs typeface="Open Sans"/>
                <a:sym typeface="Open Sans"/>
              </a:rPr>
              <a:t>for alle</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4" name="Shape 504"/>
        <p:cNvGrpSpPr/>
        <p:nvPr/>
      </p:nvGrpSpPr>
      <p:grpSpPr>
        <a:xfrm>
          <a:off x="0" y="0"/>
          <a:ext cx="0" cy="0"/>
          <a:chOff x="0" y="0"/>
          <a:chExt cx="0" cy="0"/>
        </a:xfrm>
      </p:grpSpPr>
      <p:sp>
        <p:nvSpPr>
          <p:cNvPr id="505" name="Google Shape;505;p4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42"/>
          <p:cNvSpPr txBox="1"/>
          <p:nvPr/>
        </p:nvSpPr>
        <p:spPr>
          <a:xfrm>
            <a:off x="3237775" y="1195750"/>
            <a:ext cx="54066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Fremmer citizen science: </a:t>
            </a:r>
            <a:r>
              <a:rPr lang="en" sz="2400">
                <a:solidFill>
                  <a:srgbClr val="004993"/>
                </a:solidFill>
                <a:latin typeface="Open Sans"/>
                <a:ea typeface="Open Sans"/>
                <a:cs typeface="Open Sans"/>
                <a:sym typeface="Open Sans"/>
              </a:rPr>
              <a:t>Viden kan skabes af alle, og tilgængeligheden af materialer gør det nemmere for folk at fortsætte med at tilegne viden.</a:t>
            </a:r>
            <a:endParaRPr i="0" sz="2400" u="none" cap="none" strike="noStrike">
              <a:solidFill>
                <a:srgbClr val="004993"/>
              </a:solidFill>
              <a:latin typeface="Open Sans"/>
              <a:ea typeface="Open Sans"/>
              <a:cs typeface="Open Sans"/>
              <a:sym typeface="Open Sans"/>
            </a:endParaRPr>
          </a:p>
        </p:txBody>
      </p:sp>
      <p:cxnSp>
        <p:nvCxnSpPr>
          <p:cNvPr id="508" name="Google Shape;508;p4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9" name="Google Shape;509;p4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0" name="Google Shape;510;p4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2"/>
          <p:cNvSpPr txBox="1"/>
          <p:nvPr/>
        </p:nvSpPr>
        <p:spPr>
          <a:xfrm>
            <a:off x="192050" y="1683450"/>
            <a:ext cx="29226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en" sz="2500">
                <a:solidFill>
                  <a:srgbClr val="FFFFFF"/>
                </a:solidFill>
                <a:latin typeface="Open Sans"/>
                <a:ea typeface="Open Sans"/>
                <a:cs typeface="Open Sans"/>
                <a:sym typeface="Open Sans"/>
              </a:rPr>
              <a:t>Fordele ved</a:t>
            </a:r>
            <a:endParaRPr b="1" i="0" sz="25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rgbClr val="FFFFFF"/>
                </a:solidFill>
                <a:latin typeface="Open Sans"/>
                <a:ea typeface="Open Sans"/>
                <a:cs typeface="Open Sans"/>
                <a:sym typeface="Open Sans"/>
              </a:rPr>
              <a:t>Open </a:t>
            </a:r>
            <a:r>
              <a:rPr b="1" lang="en" sz="2500">
                <a:solidFill>
                  <a:srgbClr val="FFFFFF"/>
                </a:solidFill>
                <a:latin typeface="Open Sans"/>
                <a:ea typeface="Open Sans"/>
                <a:cs typeface="Open Sans"/>
                <a:sym typeface="Open Sans"/>
              </a:rPr>
              <a:t>E</a:t>
            </a:r>
            <a:r>
              <a:rPr b="1" i="0" lang="en" sz="2500" u="none" cap="none" strike="noStrike">
                <a:solidFill>
                  <a:schemeClr val="lt1"/>
                </a:solidFill>
                <a:latin typeface="Open Sans"/>
                <a:ea typeface="Open Sans"/>
                <a:cs typeface="Open Sans"/>
                <a:sym typeface="Open Sans"/>
              </a:rPr>
              <a:t>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chemeClr val="lt1"/>
                </a:solidFill>
                <a:latin typeface="Open Sans"/>
                <a:ea typeface="Open Sans"/>
                <a:cs typeface="Open Sans"/>
                <a:sym typeface="Open Sans"/>
              </a:rPr>
              <a:t>for alle</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5" name="Shape 515"/>
        <p:cNvGrpSpPr/>
        <p:nvPr/>
      </p:nvGrpSpPr>
      <p:grpSpPr>
        <a:xfrm>
          <a:off x="0" y="0"/>
          <a:ext cx="0" cy="0"/>
          <a:chOff x="0" y="0"/>
          <a:chExt cx="0" cy="0"/>
        </a:xfrm>
      </p:grpSpPr>
      <p:sp>
        <p:nvSpPr>
          <p:cNvPr id="516" name="Google Shape;516;p4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8" name="Google Shape;518;p4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19" name="Google Shape;519;p4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0" name="Google Shape;520;p4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43"/>
          <p:cNvSpPr txBox="1"/>
          <p:nvPr/>
        </p:nvSpPr>
        <p:spPr>
          <a:xfrm>
            <a:off x="3282300" y="398100"/>
            <a:ext cx="5895000" cy="3678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 sz="2000">
                <a:solidFill>
                  <a:srgbClr val="004993"/>
                </a:solidFill>
                <a:latin typeface="Open Sans"/>
                <a:ea typeface="Open Sans"/>
                <a:cs typeface="Open Sans"/>
                <a:sym typeface="Open Sans"/>
              </a:rPr>
              <a:t>Forbedrer kvaliteten: </a:t>
            </a:r>
            <a:r>
              <a:rPr lang="en" sz="2000">
                <a:solidFill>
                  <a:srgbClr val="004993"/>
                </a:solidFill>
                <a:latin typeface="Open Sans"/>
                <a:ea typeface="Open Sans"/>
                <a:cs typeface="Open Sans"/>
                <a:sym typeface="Open Sans"/>
              </a:rPr>
              <a:t>Alle kan bidrage til kvalitetsforbedringer af OER ved blot at stille spørgsmål for at afklare dem; ingen adgang betyder ingen spørgsmål, ingen spørgsmål betyder ingen tvivl, ingen tvivl betyder ingen forbedringer.</a:t>
            </a:r>
            <a:endParaRPr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2000">
                <a:solidFill>
                  <a:srgbClr val="004993"/>
                </a:solidFill>
                <a:latin typeface="Open Sans"/>
                <a:ea typeface="Open Sans"/>
                <a:cs typeface="Open Sans"/>
                <a:sym typeface="Open Sans"/>
              </a:rPr>
              <a:t>Udvider grænser: </a:t>
            </a:r>
            <a:r>
              <a:rPr lang="en" sz="2000">
                <a:solidFill>
                  <a:srgbClr val="004993"/>
                </a:solidFill>
                <a:latin typeface="Open Sans"/>
                <a:ea typeface="Open Sans"/>
                <a:cs typeface="Open Sans"/>
                <a:sym typeface="Open Sans"/>
              </a:rPr>
              <a:t>OER er en vidunderlig måde at dele viden på tværs af grænser, hvilket muliggør tilpasninger, som fungerer lokalt.</a:t>
            </a:r>
            <a:endParaRPr i="0" sz="1500" u="none" cap="none" strike="noStrike">
              <a:solidFill>
                <a:srgbClr val="004993"/>
              </a:solidFill>
              <a:latin typeface="Open Sans"/>
              <a:ea typeface="Open Sans"/>
              <a:cs typeface="Open Sans"/>
              <a:sym typeface="Open Sans"/>
            </a:endParaRPr>
          </a:p>
        </p:txBody>
      </p:sp>
      <p:sp>
        <p:nvSpPr>
          <p:cNvPr id="522" name="Google Shape;522;p43"/>
          <p:cNvSpPr txBox="1"/>
          <p:nvPr/>
        </p:nvSpPr>
        <p:spPr>
          <a:xfrm>
            <a:off x="192050" y="1683450"/>
            <a:ext cx="29226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lang="en" sz="2500">
                <a:solidFill>
                  <a:srgbClr val="FFFFFF"/>
                </a:solidFill>
                <a:latin typeface="Open Sans"/>
                <a:ea typeface="Open Sans"/>
                <a:cs typeface="Open Sans"/>
                <a:sym typeface="Open Sans"/>
              </a:rPr>
              <a:t>Fordele ved</a:t>
            </a:r>
            <a:endParaRPr b="1" i="0" sz="25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rgbClr val="FFFFFF"/>
                </a:solidFill>
                <a:latin typeface="Open Sans"/>
                <a:ea typeface="Open Sans"/>
                <a:cs typeface="Open Sans"/>
                <a:sym typeface="Open Sans"/>
              </a:rPr>
              <a:t>Open </a:t>
            </a:r>
            <a:r>
              <a:rPr b="1" lang="en" sz="2500">
                <a:solidFill>
                  <a:srgbClr val="FFFFFF"/>
                </a:solidFill>
                <a:latin typeface="Open Sans"/>
                <a:ea typeface="Open Sans"/>
                <a:cs typeface="Open Sans"/>
                <a:sym typeface="Open Sans"/>
              </a:rPr>
              <a:t>E</a:t>
            </a:r>
            <a:r>
              <a:rPr b="1" i="0" lang="en" sz="2500" u="none" cap="none" strike="noStrike">
                <a:solidFill>
                  <a:schemeClr val="lt1"/>
                </a:solidFill>
                <a:latin typeface="Open Sans"/>
                <a:ea typeface="Open Sans"/>
                <a:cs typeface="Open Sans"/>
                <a:sym typeface="Open Sans"/>
              </a:rPr>
              <a:t>ducation </a:t>
            </a:r>
            <a:endParaRPr b="1" i="0" sz="25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500" u="none" cap="none" strike="noStrike">
                <a:solidFill>
                  <a:schemeClr val="lt1"/>
                </a:solidFill>
                <a:latin typeface="Open Sans"/>
                <a:ea typeface="Open Sans"/>
                <a:cs typeface="Open Sans"/>
                <a:sym typeface="Open Sans"/>
              </a:rPr>
              <a:t>for alle</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26" name="Shape 526"/>
        <p:cNvGrpSpPr/>
        <p:nvPr/>
      </p:nvGrpSpPr>
      <p:grpSpPr>
        <a:xfrm>
          <a:off x="0" y="0"/>
          <a:ext cx="0" cy="0"/>
          <a:chOff x="0" y="0"/>
          <a:chExt cx="0" cy="0"/>
        </a:xfrm>
      </p:grpSpPr>
      <p:sp>
        <p:nvSpPr>
          <p:cNvPr id="527" name="Google Shape;527;p44"/>
          <p:cNvSpPr/>
          <p:nvPr/>
        </p:nvSpPr>
        <p:spPr>
          <a:xfrm>
            <a:off x="0" y="-312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p4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4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0" name="Google Shape;530;p4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1" name="Google Shape;531;p4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32" name="Google Shape;532;p44"/>
          <p:cNvSpPr txBox="1"/>
          <p:nvPr/>
        </p:nvSpPr>
        <p:spPr>
          <a:xfrm>
            <a:off x="145275" y="1703650"/>
            <a:ext cx="28545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rgbClr val="004993"/>
                </a:solidFill>
                <a:latin typeface="Open Sans"/>
                <a:ea typeface="Open Sans"/>
                <a:cs typeface="Open Sans"/>
                <a:sym typeface="Open Sans"/>
              </a:rPr>
              <a:t>Fordele ved </a:t>
            </a:r>
            <a:r>
              <a:rPr b="1" i="0" lang="en" sz="2500" u="none" cap="none" strike="noStrike">
                <a:solidFill>
                  <a:srgbClr val="004993"/>
                </a:solidFill>
                <a:latin typeface="Open Sans"/>
                <a:ea typeface="Open Sans"/>
                <a:cs typeface="Open Sans"/>
                <a:sym typeface="Open Sans"/>
              </a:rPr>
              <a:t>Open Education for </a:t>
            </a:r>
            <a:r>
              <a:rPr b="1" lang="en" sz="2500">
                <a:solidFill>
                  <a:srgbClr val="FFDE59"/>
                </a:solidFill>
                <a:latin typeface="Open Sans"/>
                <a:ea typeface="Open Sans"/>
                <a:cs typeface="Open Sans"/>
                <a:sym typeface="Open Sans"/>
              </a:rPr>
              <a:t>bibliotekarer</a:t>
            </a:r>
            <a:endParaRPr b="1" i="0" sz="2500" u="none" cap="none" strike="noStrike">
              <a:solidFill>
                <a:srgbClr val="FFDE59"/>
              </a:solidFill>
              <a:latin typeface="Open Sans"/>
              <a:ea typeface="Open Sans"/>
              <a:cs typeface="Open Sans"/>
              <a:sym typeface="Open Sans"/>
            </a:endParaRPr>
          </a:p>
        </p:txBody>
      </p:sp>
      <p:sp>
        <p:nvSpPr>
          <p:cNvPr id="533" name="Google Shape;533;p44"/>
          <p:cNvSpPr txBox="1"/>
          <p:nvPr/>
        </p:nvSpPr>
        <p:spPr>
          <a:xfrm>
            <a:off x="2981594" y="-30500"/>
            <a:ext cx="6158400" cy="457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1200">
                <a:solidFill>
                  <a:srgbClr val="B9E9F6"/>
                </a:solidFill>
                <a:latin typeface="Open Sans"/>
                <a:ea typeface="Open Sans"/>
                <a:cs typeface="Open Sans"/>
                <a:sym typeface="Open Sans"/>
              </a:rPr>
              <a:t>Støtter faglig udvikling: </a:t>
            </a:r>
            <a:r>
              <a:rPr lang="en" sz="1200">
                <a:solidFill>
                  <a:srgbClr val="B9E9F6"/>
                </a:solidFill>
                <a:latin typeface="Open Sans"/>
                <a:ea typeface="Open Sans"/>
                <a:cs typeface="Open Sans"/>
                <a:sym typeface="Open Sans"/>
              </a:rPr>
              <a:t>At engagere sig på biblioteks-, institutions-, nationalt eller internationalt niveau med OER og OE-governance kan bruges som en faglig udviklingsmulighed og karrierevej uden for de "traditionelle" eller mere etablerede biblioteksfaglige områder.</a:t>
            </a:r>
            <a:endParaRPr i="0" sz="12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1200">
                <a:solidFill>
                  <a:srgbClr val="B9E9F6"/>
                </a:solidFill>
                <a:latin typeface="Open Sans"/>
                <a:ea typeface="Open Sans"/>
                <a:cs typeface="Open Sans"/>
                <a:sym typeface="Open Sans"/>
              </a:rPr>
              <a:t>Giver a</a:t>
            </a:r>
            <a:r>
              <a:rPr b="1" lang="en" sz="1200">
                <a:solidFill>
                  <a:srgbClr val="B9E9F6"/>
                </a:solidFill>
                <a:latin typeface="Open Sans"/>
                <a:ea typeface="Open Sans"/>
                <a:cs typeface="Open Sans"/>
                <a:sym typeface="Open Sans"/>
              </a:rPr>
              <a:t>nerkendelse som værdifulde partnere: </a:t>
            </a:r>
            <a:r>
              <a:rPr lang="en" sz="1200">
                <a:solidFill>
                  <a:srgbClr val="B9E9F6"/>
                </a:solidFill>
                <a:latin typeface="Open Sans"/>
                <a:ea typeface="Open Sans"/>
                <a:cs typeface="Open Sans"/>
                <a:sym typeface="Open Sans"/>
              </a:rPr>
              <a:t>Takket være deres ekspertise inden for åben pædagogik og åbne licenser anerkendes bibliotekarer af undervisere og forskere som betroede partnere, når det gælder om at finde, tilpasse og skabe pålidelige uddannelsesressourcer.</a:t>
            </a:r>
            <a:endParaRPr i="0" sz="12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1200">
                <a:solidFill>
                  <a:srgbClr val="B9E9F6"/>
                </a:solidFill>
                <a:latin typeface="Open Sans"/>
                <a:ea typeface="Open Sans"/>
                <a:cs typeface="Open Sans"/>
                <a:sym typeface="Open Sans"/>
              </a:rPr>
              <a:t>Udvikler synergier med open science: </a:t>
            </a:r>
            <a:r>
              <a:rPr lang="en" sz="1200">
                <a:solidFill>
                  <a:srgbClr val="B9E9F6"/>
                </a:solidFill>
                <a:latin typeface="Open Sans"/>
                <a:ea typeface="Open Sans"/>
                <a:cs typeface="Open Sans"/>
                <a:sym typeface="Open Sans"/>
              </a:rPr>
              <a:t>Open science og open education er ofte adskilt, og viden besiddes af forskellige fagfolk. Bibliotekarer kan forbinde disse to områder med en mere holistisk tilgang til begrebet Open og fremme en åben kultur inden for institutionen/det akademiske felt.</a:t>
            </a:r>
            <a:endParaRPr i="0" sz="12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1200">
                <a:solidFill>
                  <a:srgbClr val="B9E9F6"/>
                </a:solidFill>
                <a:latin typeface="Open Sans"/>
                <a:ea typeface="Open Sans"/>
                <a:cs typeface="Open Sans"/>
                <a:sym typeface="Open Sans"/>
              </a:rPr>
              <a:t>Fremhæver samarbejde og videndeling: </a:t>
            </a:r>
            <a:r>
              <a:rPr lang="en" sz="1200">
                <a:solidFill>
                  <a:srgbClr val="B9E9F6"/>
                </a:solidFill>
                <a:latin typeface="Open Sans"/>
                <a:ea typeface="Open Sans"/>
                <a:cs typeface="Open Sans"/>
                <a:sym typeface="Open Sans"/>
              </a:rPr>
              <a:t>Bibliotekarer spiller en grundlæggende rolle i at facilitere samarbejde ved at kuratere åbne ressourcer, organisere undervisning og workshops, samt fremme praksisfællesskaber omkring åben uddannelse. Dette kan også udvide deres egne professionelle netværk.</a:t>
            </a:r>
            <a:endParaRPr sz="1200">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lang="en" sz="1200">
                <a:solidFill>
                  <a:srgbClr val="B9E9F6"/>
                </a:solidFill>
                <a:latin typeface="Open Sans"/>
                <a:ea typeface="Open Sans"/>
                <a:cs typeface="Open Sans"/>
                <a:sym typeface="Open Sans"/>
              </a:rPr>
              <a:t>Reducerer omkostningerne: </a:t>
            </a:r>
            <a:r>
              <a:rPr lang="en" sz="1200">
                <a:solidFill>
                  <a:srgbClr val="B9E9F6"/>
                </a:solidFill>
                <a:latin typeface="Open Sans"/>
                <a:ea typeface="Open Sans"/>
                <a:cs typeface="Open Sans"/>
                <a:sym typeface="Open Sans"/>
              </a:rPr>
              <a:t>Spar biblioteksbudgetter på indkøb af dyre og restriktive licenser til kommercielle publikationer ved at rådgive undervisere og studerende om OER-alternativer til lærebøger. Denne besparelse bidrager til den en bæredygtig Open Access-omlægning af biblioteks- og universitetsbudgetter på lang sigt.</a:t>
            </a:r>
            <a:endParaRPr sz="1200">
              <a:solidFill>
                <a:srgbClr val="B9E9F6"/>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7" name="Shape 537"/>
        <p:cNvGrpSpPr/>
        <p:nvPr/>
      </p:nvGrpSpPr>
      <p:grpSpPr>
        <a:xfrm>
          <a:off x="0" y="0"/>
          <a:ext cx="0" cy="0"/>
          <a:chOff x="0" y="0"/>
          <a:chExt cx="0" cy="0"/>
        </a:xfrm>
      </p:grpSpPr>
      <p:sp>
        <p:nvSpPr>
          <p:cNvPr id="538" name="Google Shape;538;p45"/>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p4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p45"/>
          <p:cNvSpPr txBox="1"/>
          <p:nvPr/>
        </p:nvSpPr>
        <p:spPr>
          <a:xfrm>
            <a:off x="3185200" y="456850"/>
            <a:ext cx="5574300" cy="3601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3000">
                <a:solidFill>
                  <a:srgbClr val="B9E9F6"/>
                </a:solidFill>
                <a:latin typeface="Open Sans"/>
                <a:ea typeface="Open Sans"/>
                <a:cs typeface="Open Sans"/>
                <a:sym typeface="Open Sans"/>
              </a:rPr>
              <a:t>Støtter faglig udvikling:</a:t>
            </a:r>
            <a:r>
              <a:rPr b="1" lang="en">
                <a:solidFill>
                  <a:srgbClr val="B9E9F6"/>
                </a:solidFill>
                <a:latin typeface="Open Sans"/>
                <a:ea typeface="Open Sans"/>
                <a:cs typeface="Open Sans"/>
                <a:sym typeface="Open Sans"/>
              </a:rPr>
              <a:t> </a:t>
            </a:r>
            <a:br>
              <a:rPr b="1" lang="en">
                <a:solidFill>
                  <a:srgbClr val="B9E9F6"/>
                </a:solidFill>
                <a:latin typeface="Open Sans"/>
                <a:ea typeface="Open Sans"/>
                <a:cs typeface="Open Sans"/>
                <a:sym typeface="Open Sans"/>
              </a:rPr>
            </a:br>
            <a:r>
              <a:rPr lang="en" sz="2400">
                <a:solidFill>
                  <a:srgbClr val="B9E9F6"/>
                </a:solidFill>
                <a:latin typeface="Open Sans"/>
                <a:ea typeface="Open Sans"/>
                <a:cs typeface="Open Sans"/>
                <a:sym typeface="Open Sans"/>
              </a:rPr>
              <a:t>At engagere sig på biblioteks-, institutions-, nationalt eller internationalt niveau med OER og OE-governance kan bruges som en faglig udviklingsmulighed og karrierevej uden for de "traditionelle" eller mere etablerede biblioteksfaglige områder.</a:t>
            </a:r>
            <a:endParaRPr b="0" i="0" sz="2400" u="none" cap="none" strike="noStrike">
              <a:solidFill>
                <a:srgbClr val="B9E9F6"/>
              </a:solidFill>
              <a:latin typeface="Arial"/>
              <a:ea typeface="Arial"/>
              <a:cs typeface="Arial"/>
              <a:sym typeface="Arial"/>
            </a:endParaRPr>
          </a:p>
        </p:txBody>
      </p:sp>
      <p:sp>
        <p:nvSpPr>
          <p:cNvPr id="541" name="Google Shape;541;p45"/>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2" name="Google Shape;542;p4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3" name="Google Shape;543;p4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44" name="Google Shape;544;p45"/>
          <p:cNvSpPr txBox="1"/>
          <p:nvPr/>
        </p:nvSpPr>
        <p:spPr>
          <a:xfrm>
            <a:off x="145275" y="1703650"/>
            <a:ext cx="28545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rgbClr val="004993"/>
                </a:solidFill>
                <a:latin typeface="Open Sans"/>
                <a:ea typeface="Open Sans"/>
                <a:cs typeface="Open Sans"/>
                <a:sym typeface="Open Sans"/>
              </a:rPr>
              <a:t>Fordele ved </a:t>
            </a:r>
            <a:r>
              <a:rPr b="1" i="0" lang="en" sz="2500" u="none" cap="none" strike="noStrike">
                <a:solidFill>
                  <a:srgbClr val="004993"/>
                </a:solidFill>
                <a:latin typeface="Open Sans"/>
                <a:ea typeface="Open Sans"/>
                <a:cs typeface="Open Sans"/>
                <a:sym typeface="Open Sans"/>
              </a:rPr>
              <a:t>Open Education for </a:t>
            </a:r>
            <a:r>
              <a:rPr b="1" lang="en" sz="2500">
                <a:solidFill>
                  <a:srgbClr val="FFDE59"/>
                </a:solidFill>
                <a:latin typeface="Open Sans"/>
                <a:ea typeface="Open Sans"/>
                <a:cs typeface="Open Sans"/>
                <a:sym typeface="Open Sans"/>
              </a:rPr>
              <a:t>bibliotekarer</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8" name="Shape 548"/>
        <p:cNvGrpSpPr/>
        <p:nvPr/>
      </p:nvGrpSpPr>
      <p:grpSpPr>
        <a:xfrm>
          <a:off x="0" y="0"/>
          <a:ext cx="0" cy="0"/>
          <a:chOff x="0" y="0"/>
          <a:chExt cx="0" cy="0"/>
        </a:xfrm>
      </p:grpSpPr>
      <p:sp>
        <p:nvSpPr>
          <p:cNvPr id="549" name="Google Shape;549;p46"/>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p4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p46"/>
          <p:cNvSpPr txBox="1"/>
          <p:nvPr/>
        </p:nvSpPr>
        <p:spPr>
          <a:xfrm>
            <a:off x="3224300" y="410650"/>
            <a:ext cx="5574300" cy="36942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3000">
                <a:solidFill>
                  <a:srgbClr val="B9E9F6"/>
                </a:solidFill>
                <a:latin typeface="Open Sans"/>
                <a:ea typeface="Open Sans"/>
                <a:cs typeface="Open Sans"/>
                <a:sym typeface="Open Sans"/>
              </a:rPr>
              <a:t>Giver a</a:t>
            </a:r>
            <a:r>
              <a:rPr b="1" lang="en" sz="3000">
                <a:solidFill>
                  <a:srgbClr val="B9E9F6"/>
                </a:solidFill>
                <a:latin typeface="Open Sans"/>
                <a:ea typeface="Open Sans"/>
                <a:cs typeface="Open Sans"/>
                <a:sym typeface="Open Sans"/>
              </a:rPr>
              <a:t>nerkendelse som værdifulde partnere: </a:t>
            </a:r>
            <a:br>
              <a:rPr b="1" lang="en">
                <a:solidFill>
                  <a:srgbClr val="B9E9F6"/>
                </a:solidFill>
                <a:latin typeface="Open Sans"/>
                <a:ea typeface="Open Sans"/>
                <a:cs typeface="Open Sans"/>
                <a:sym typeface="Open Sans"/>
              </a:rPr>
            </a:br>
            <a:r>
              <a:rPr lang="en" sz="2400">
                <a:solidFill>
                  <a:srgbClr val="B9E9F6"/>
                </a:solidFill>
                <a:latin typeface="Open Sans"/>
                <a:ea typeface="Open Sans"/>
                <a:cs typeface="Open Sans"/>
                <a:sym typeface="Open Sans"/>
              </a:rPr>
              <a:t>Takket være deres ekspertise inden for åben pædagogik og åbne licenser anerkendes bibliotekarer af undervisere og forskere som betroede partnere, når det gælder om at finde, tilpasse og skabe pålidelige uddannelsesressourcer.</a:t>
            </a:r>
            <a:endParaRPr b="0" i="0" sz="2400" u="none" cap="none" strike="noStrike">
              <a:solidFill>
                <a:srgbClr val="B9E9F6"/>
              </a:solidFill>
              <a:latin typeface="Arial"/>
              <a:ea typeface="Arial"/>
              <a:cs typeface="Arial"/>
              <a:sym typeface="Arial"/>
            </a:endParaRPr>
          </a:p>
        </p:txBody>
      </p:sp>
      <p:sp>
        <p:nvSpPr>
          <p:cNvPr id="552" name="Google Shape;552;p46"/>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3" name="Google Shape;553;p4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4" name="Google Shape;554;p4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5" name="Google Shape;555;p46"/>
          <p:cNvSpPr txBox="1"/>
          <p:nvPr/>
        </p:nvSpPr>
        <p:spPr>
          <a:xfrm>
            <a:off x="145275" y="1703650"/>
            <a:ext cx="28545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rgbClr val="004993"/>
                </a:solidFill>
                <a:latin typeface="Open Sans"/>
                <a:ea typeface="Open Sans"/>
                <a:cs typeface="Open Sans"/>
                <a:sym typeface="Open Sans"/>
              </a:rPr>
              <a:t>Fordele ved </a:t>
            </a:r>
            <a:r>
              <a:rPr b="1" i="0" lang="en" sz="2500" u="none" cap="none" strike="noStrike">
                <a:solidFill>
                  <a:srgbClr val="004993"/>
                </a:solidFill>
                <a:latin typeface="Open Sans"/>
                <a:ea typeface="Open Sans"/>
                <a:cs typeface="Open Sans"/>
                <a:sym typeface="Open Sans"/>
              </a:rPr>
              <a:t>Open Education for </a:t>
            </a:r>
            <a:r>
              <a:rPr b="1" lang="en" sz="2500">
                <a:solidFill>
                  <a:srgbClr val="FFDE59"/>
                </a:solidFill>
                <a:latin typeface="Open Sans"/>
                <a:ea typeface="Open Sans"/>
                <a:cs typeface="Open Sans"/>
                <a:sym typeface="Open Sans"/>
              </a:rPr>
              <a:t>bibliotekarer</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59" name="Shape 559"/>
        <p:cNvGrpSpPr/>
        <p:nvPr/>
      </p:nvGrpSpPr>
      <p:grpSpPr>
        <a:xfrm>
          <a:off x="0" y="0"/>
          <a:ext cx="0" cy="0"/>
          <a:chOff x="0" y="0"/>
          <a:chExt cx="0" cy="0"/>
        </a:xfrm>
      </p:grpSpPr>
      <p:sp>
        <p:nvSpPr>
          <p:cNvPr id="560" name="Google Shape;560;p47"/>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p4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47"/>
          <p:cNvSpPr txBox="1"/>
          <p:nvPr/>
        </p:nvSpPr>
        <p:spPr>
          <a:xfrm>
            <a:off x="3251675" y="205800"/>
            <a:ext cx="5574300" cy="40635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3000">
                <a:solidFill>
                  <a:srgbClr val="B9E9F6"/>
                </a:solidFill>
                <a:latin typeface="Open Sans"/>
                <a:ea typeface="Open Sans"/>
                <a:cs typeface="Open Sans"/>
                <a:sym typeface="Open Sans"/>
              </a:rPr>
              <a:t>Udvikler synergier med open science: </a:t>
            </a:r>
            <a:br>
              <a:rPr b="1" lang="en">
                <a:solidFill>
                  <a:srgbClr val="B9E9F6"/>
                </a:solidFill>
                <a:latin typeface="Open Sans"/>
                <a:ea typeface="Open Sans"/>
                <a:cs typeface="Open Sans"/>
                <a:sym typeface="Open Sans"/>
              </a:rPr>
            </a:br>
            <a:r>
              <a:rPr lang="en" sz="2400">
                <a:solidFill>
                  <a:srgbClr val="B9E9F6"/>
                </a:solidFill>
                <a:latin typeface="Open Sans"/>
                <a:ea typeface="Open Sans"/>
                <a:cs typeface="Open Sans"/>
                <a:sym typeface="Open Sans"/>
              </a:rPr>
              <a:t>Open science og open education er ofte adskilt, og viden besiddes af forskellige fagfolk. Bibliotekarer kan forbinde disse to områder med en mere holistisk tilgang til begrebet Open og fremme en åben kultur inden for institutionen/det akademiske felt.</a:t>
            </a:r>
            <a:endParaRPr b="0" i="0" sz="2400" u="none" cap="none" strike="noStrike">
              <a:solidFill>
                <a:srgbClr val="B9E9F6"/>
              </a:solidFill>
              <a:latin typeface="Arial"/>
              <a:ea typeface="Arial"/>
              <a:cs typeface="Arial"/>
              <a:sym typeface="Arial"/>
            </a:endParaRPr>
          </a:p>
        </p:txBody>
      </p:sp>
      <p:sp>
        <p:nvSpPr>
          <p:cNvPr id="563" name="Google Shape;563;p47"/>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4" name="Google Shape;564;p4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5" name="Google Shape;565;p4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6" name="Google Shape;566;p47"/>
          <p:cNvSpPr txBox="1"/>
          <p:nvPr/>
        </p:nvSpPr>
        <p:spPr>
          <a:xfrm>
            <a:off x="145275" y="1703650"/>
            <a:ext cx="28545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rgbClr val="004993"/>
                </a:solidFill>
                <a:latin typeface="Open Sans"/>
                <a:ea typeface="Open Sans"/>
                <a:cs typeface="Open Sans"/>
                <a:sym typeface="Open Sans"/>
              </a:rPr>
              <a:t>Fordele ved </a:t>
            </a:r>
            <a:r>
              <a:rPr b="1" i="0" lang="en" sz="2500" u="none" cap="none" strike="noStrike">
                <a:solidFill>
                  <a:srgbClr val="004993"/>
                </a:solidFill>
                <a:latin typeface="Open Sans"/>
                <a:ea typeface="Open Sans"/>
                <a:cs typeface="Open Sans"/>
                <a:sym typeface="Open Sans"/>
              </a:rPr>
              <a:t>Open Education for </a:t>
            </a:r>
            <a:r>
              <a:rPr b="1" lang="en" sz="2500">
                <a:solidFill>
                  <a:srgbClr val="FFDE59"/>
                </a:solidFill>
                <a:latin typeface="Open Sans"/>
                <a:ea typeface="Open Sans"/>
                <a:cs typeface="Open Sans"/>
                <a:sym typeface="Open Sans"/>
              </a:rPr>
              <a:t>bibliotekarer</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0" name="Shape 570"/>
        <p:cNvGrpSpPr/>
        <p:nvPr/>
      </p:nvGrpSpPr>
      <p:grpSpPr>
        <a:xfrm>
          <a:off x="0" y="0"/>
          <a:ext cx="0" cy="0"/>
          <a:chOff x="0" y="0"/>
          <a:chExt cx="0" cy="0"/>
        </a:xfrm>
      </p:grpSpPr>
      <p:sp>
        <p:nvSpPr>
          <p:cNvPr id="571" name="Google Shape;571;p48"/>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p4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p48"/>
          <p:cNvSpPr txBox="1"/>
          <p:nvPr/>
        </p:nvSpPr>
        <p:spPr>
          <a:xfrm>
            <a:off x="3185200" y="226000"/>
            <a:ext cx="5717700" cy="40635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1000"/>
              </a:spcAft>
              <a:buClr>
                <a:schemeClr val="dk1"/>
              </a:buClr>
              <a:buSzPts val="1100"/>
              <a:buFont typeface="Arial"/>
              <a:buNone/>
            </a:pPr>
            <a:r>
              <a:rPr b="1" lang="en" sz="3000">
                <a:solidFill>
                  <a:srgbClr val="B9E9F6"/>
                </a:solidFill>
                <a:latin typeface="Open Sans"/>
                <a:ea typeface="Open Sans"/>
                <a:cs typeface="Open Sans"/>
                <a:sym typeface="Open Sans"/>
              </a:rPr>
              <a:t>Fremhæver samarbejde og videndeling: </a:t>
            </a:r>
            <a:br>
              <a:rPr b="1" lang="en">
                <a:solidFill>
                  <a:srgbClr val="B9E9F6"/>
                </a:solidFill>
                <a:latin typeface="Open Sans"/>
                <a:ea typeface="Open Sans"/>
                <a:cs typeface="Open Sans"/>
                <a:sym typeface="Open Sans"/>
              </a:rPr>
            </a:br>
            <a:r>
              <a:rPr lang="en" sz="2400">
                <a:solidFill>
                  <a:srgbClr val="B9E9F6"/>
                </a:solidFill>
                <a:latin typeface="Open Sans"/>
                <a:ea typeface="Open Sans"/>
                <a:cs typeface="Open Sans"/>
                <a:sym typeface="Open Sans"/>
              </a:rPr>
              <a:t>Bibliotekarer spiller en grundlæggende rolle i at facilitere samarbejde ved at kuratere åbne ressourcer, organisere undervisning og workshops, samt fremme praksisfællesskaber omkring åben uddannelse. Dette kan også udvide deres egne professionelle netværk.</a:t>
            </a:r>
            <a:endParaRPr b="0" i="0" sz="2400" u="none" cap="none" strike="noStrike">
              <a:solidFill>
                <a:srgbClr val="B9E9F6"/>
              </a:solidFill>
              <a:latin typeface="Arial"/>
              <a:ea typeface="Arial"/>
              <a:cs typeface="Arial"/>
              <a:sym typeface="Arial"/>
            </a:endParaRPr>
          </a:p>
        </p:txBody>
      </p:sp>
      <p:sp>
        <p:nvSpPr>
          <p:cNvPr id="574" name="Google Shape;574;p48"/>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5" name="Google Shape;575;p4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6" name="Google Shape;576;p4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7" name="Google Shape;577;p48"/>
          <p:cNvSpPr txBox="1"/>
          <p:nvPr/>
        </p:nvSpPr>
        <p:spPr>
          <a:xfrm>
            <a:off x="145275" y="1703650"/>
            <a:ext cx="28545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rgbClr val="004993"/>
                </a:solidFill>
                <a:latin typeface="Open Sans"/>
                <a:ea typeface="Open Sans"/>
                <a:cs typeface="Open Sans"/>
                <a:sym typeface="Open Sans"/>
              </a:rPr>
              <a:t>Fordele ved </a:t>
            </a:r>
            <a:r>
              <a:rPr b="1" i="0" lang="en" sz="2500" u="none" cap="none" strike="noStrike">
                <a:solidFill>
                  <a:srgbClr val="004993"/>
                </a:solidFill>
                <a:latin typeface="Open Sans"/>
                <a:ea typeface="Open Sans"/>
                <a:cs typeface="Open Sans"/>
                <a:sym typeface="Open Sans"/>
              </a:rPr>
              <a:t>Open Education for </a:t>
            </a:r>
            <a:r>
              <a:rPr b="1" lang="en" sz="2500">
                <a:solidFill>
                  <a:srgbClr val="FFDE59"/>
                </a:solidFill>
                <a:latin typeface="Open Sans"/>
                <a:ea typeface="Open Sans"/>
                <a:cs typeface="Open Sans"/>
                <a:sym typeface="Open Sans"/>
              </a:rPr>
              <a:t>bibliotekarer</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1" name="Shape 581"/>
        <p:cNvGrpSpPr/>
        <p:nvPr/>
      </p:nvGrpSpPr>
      <p:grpSpPr>
        <a:xfrm>
          <a:off x="0" y="0"/>
          <a:ext cx="0" cy="0"/>
          <a:chOff x="0" y="0"/>
          <a:chExt cx="0" cy="0"/>
        </a:xfrm>
      </p:grpSpPr>
      <p:sp>
        <p:nvSpPr>
          <p:cNvPr id="582" name="Google Shape;582;p49"/>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4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49"/>
          <p:cNvSpPr txBox="1"/>
          <p:nvPr/>
        </p:nvSpPr>
        <p:spPr>
          <a:xfrm>
            <a:off x="3206350" y="252000"/>
            <a:ext cx="5730000" cy="39711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1000"/>
              </a:spcAft>
              <a:buClr>
                <a:schemeClr val="dk1"/>
              </a:buClr>
              <a:buSzPts val="1100"/>
              <a:buFont typeface="Arial"/>
              <a:buNone/>
            </a:pPr>
            <a:r>
              <a:rPr b="1" lang="en" sz="3000">
                <a:solidFill>
                  <a:srgbClr val="B9E9F6"/>
                </a:solidFill>
                <a:latin typeface="Open Sans"/>
                <a:ea typeface="Open Sans"/>
                <a:cs typeface="Open Sans"/>
                <a:sym typeface="Open Sans"/>
              </a:rPr>
              <a:t>Reducerer omkostningerne: </a:t>
            </a:r>
            <a:br>
              <a:rPr b="1" lang="en" sz="1200">
                <a:solidFill>
                  <a:srgbClr val="B9E9F6"/>
                </a:solidFill>
                <a:latin typeface="Open Sans"/>
                <a:ea typeface="Open Sans"/>
                <a:cs typeface="Open Sans"/>
                <a:sym typeface="Open Sans"/>
              </a:rPr>
            </a:br>
            <a:r>
              <a:rPr lang="en" sz="2400">
                <a:solidFill>
                  <a:srgbClr val="B9E9F6"/>
                </a:solidFill>
                <a:latin typeface="Open Sans"/>
                <a:ea typeface="Open Sans"/>
                <a:cs typeface="Open Sans"/>
                <a:sym typeface="Open Sans"/>
              </a:rPr>
              <a:t>Spar biblioteksbudgetter på indkøb af dyre og restriktive licenser til kommercielle publikationer ved at rådgive undervisere og studerende om OER-alternativer til lærebøger. </a:t>
            </a:r>
            <a:br>
              <a:rPr lang="en" sz="2400">
                <a:solidFill>
                  <a:srgbClr val="B9E9F6"/>
                </a:solidFill>
                <a:latin typeface="Open Sans"/>
                <a:ea typeface="Open Sans"/>
                <a:cs typeface="Open Sans"/>
                <a:sym typeface="Open Sans"/>
              </a:rPr>
            </a:br>
            <a:r>
              <a:rPr lang="en" sz="2400">
                <a:solidFill>
                  <a:srgbClr val="B9E9F6"/>
                </a:solidFill>
                <a:latin typeface="Open Sans"/>
                <a:ea typeface="Open Sans"/>
                <a:cs typeface="Open Sans"/>
                <a:sym typeface="Open Sans"/>
              </a:rPr>
              <a:t>Denne besparelse bidrager til den en bæredygtig Open Access-omlægning af biblioteks- og universitetsbudgetter på lang sigt.</a:t>
            </a:r>
            <a:endParaRPr b="0" i="0" sz="2400" u="none" cap="none" strike="noStrike">
              <a:solidFill>
                <a:srgbClr val="B9E9F6"/>
              </a:solidFill>
              <a:latin typeface="Arial"/>
              <a:ea typeface="Arial"/>
              <a:cs typeface="Arial"/>
              <a:sym typeface="Arial"/>
            </a:endParaRPr>
          </a:p>
        </p:txBody>
      </p:sp>
      <p:sp>
        <p:nvSpPr>
          <p:cNvPr id="585" name="Google Shape;585;p49"/>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6" name="Google Shape;586;p4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7" name="Google Shape;587;p4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88" name="Google Shape;588;p49"/>
          <p:cNvSpPr txBox="1"/>
          <p:nvPr/>
        </p:nvSpPr>
        <p:spPr>
          <a:xfrm>
            <a:off x="145275" y="1703650"/>
            <a:ext cx="28545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rgbClr val="004993"/>
                </a:solidFill>
                <a:latin typeface="Open Sans"/>
                <a:ea typeface="Open Sans"/>
                <a:cs typeface="Open Sans"/>
                <a:sym typeface="Open Sans"/>
              </a:rPr>
              <a:t>Fordele ved </a:t>
            </a:r>
            <a:r>
              <a:rPr b="1" i="0" lang="en" sz="2500" u="none" cap="none" strike="noStrike">
                <a:solidFill>
                  <a:srgbClr val="004993"/>
                </a:solidFill>
                <a:latin typeface="Open Sans"/>
                <a:ea typeface="Open Sans"/>
                <a:cs typeface="Open Sans"/>
                <a:sym typeface="Open Sans"/>
              </a:rPr>
              <a:t>Open Education for </a:t>
            </a:r>
            <a:r>
              <a:rPr b="1" lang="en" sz="2500">
                <a:solidFill>
                  <a:srgbClr val="FFDE59"/>
                </a:solidFill>
                <a:latin typeface="Open Sans"/>
                <a:ea typeface="Open Sans"/>
                <a:cs typeface="Open Sans"/>
                <a:sym typeface="Open Sans"/>
              </a:rPr>
              <a:t>bibliotekarer</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897500" y="1560425"/>
            <a:ext cx="50970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Hvad er </a:t>
            </a:r>
            <a:br>
              <a:rPr b="1" lang="en" sz="4500">
                <a:solidFill>
                  <a:srgbClr val="004993"/>
                </a:solidFill>
                <a:latin typeface="Open Sans"/>
                <a:ea typeface="Open Sans"/>
                <a:cs typeface="Open Sans"/>
                <a:sym typeface="Open Sans"/>
              </a:rPr>
            </a:br>
            <a:r>
              <a:rPr b="1" lang="en" sz="4500">
                <a:solidFill>
                  <a:srgbClr val="004993"/>
                </a:solidFill>
                <a:latin typeface="Open Sans"/>
                <a:ea typeface="Open Sans"/>
                <a:cs typeface="Open Sans"/>
                <a:sym typeface="Open Sans"/>
              </a:rPr>
              <a:t>"åbne licenser"?</a:t>
            </a:r>
            <a:endParaRPr b="1" i="0" sz="46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02" name="Google Shape;102;p5"/>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a:t>
            </a:r>
            <a:r>
              <a:rPr lang="en" sz="2300">
                <a:solidFill>
                  <a:srgbClr val="FFFFFF"/>
                </a:solidFill>
                <a:latin typeface="Open Sans"/>
                <a:ea typeface="Open Sans"/>
                <a:cs typeface="Open Sans"/>
                <a:sym typeface="Open Sans"/>
              </a:rPr>
              <a:t>S</a:t>
            </a:r>
            <a:endParaRPr b="0" i="0" sz="2300" u="none" cap="none" strike="noStrike">
              <a:solidFill>
                <a:srgbClr val="FFFFFF"/>
              </a:solidFill>
              <a:latin typeface="Open Sans"/>
              <a:ea typeface="Open Sans"/>
              <a:cs typeface="Open Sans"/>
              <a:sym typeface="Open Sans"/>
            </a:endParaRPr>
          </a:p>
        </p:txBody>
      </p:sp>
      <p:pic>
        <p:nvPicPr>
          <p:cNvPr id="103" name="Google Shape;103;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4" name="Google Shape;104;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2" name="Shape 592"/>
        <p:cNvGrpSpPr/>
        <p:nvPr/>
      </p:nvGrpSpPr>
      <p:grpSpPr>
        <a:xfrm>
          <a:off x="0" y="0"/>
          <a:ext cx="0" cy="0"/>
          <a:chOff x="0" y="0"/>
          <a:chExt cx="0" cy="0"/>
        </a:xfrm>
      </p:grpSpPr>
      <p:sp>
        <p:nvSpPr>
          <p:cNvPr id="593" name="Google Shape;593;p50"/>
          <p:cNvSpPr txBox="1"/>
          <p:nvPr/>
        </p:nvSpPr>
        <p:spPr>
          <a:xfrm>
            <a:off x="3159400" y="74650"/>
            <a:ext cx="5922300" cy="436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1700">
                <a:solidFill>
                  <a:srgbClr val="B9E9F6"/>
                </a:solidFill>
                <a:latin typeface="Open Sans"/>
                <a:ea typeface="Open Sans"/>
                <a:cs typeface="Open Sans"/>
                <a:sym typeface="Open Sans"/>
              </a:rPr>
              <a:t>Tiltrækker nye bibliotekarer til faget: </a:t>
            </a:r>
            <a:br>
              <a:rPr b="1" lang="en" sz="1700">
                <a:solidFill>
                  <a:srgbClr val="B9E9F6"/>
                </a:solidFill>
                <a:latin typeface="Open Sans"/>
                <a:ea typeface="Open Sans"/>
                <a:cs typeface="Open Sans"/>
                <a:sym typeface="Open Sans"/>
              </a:rPr>
            </a:br>
            <a:r>
              <a:rPr lang="en" sz="1700">
                <a:solidFill>
                  <a:srgbClr val="B9E9F6"/>
                </a:solidFill>
                <a:latin typeface="Open Sans"/>
                <a:ea typeface="Open Sans"/>
                <a:cs typeface="Open Sans"/>
                <a:sym typeface="Open Sans"/>
              </a:rPr>
              <a:t>Den stærke forbindelse mellem begrebet Open Education og fri og lige adgang til viden gør bibliotekerne til et attraktivt karrierevalg for nye fagfolk og fremtidige af bibliotekarer.</a:t>
            </a:r>
            <a:endParaRPr i="0" sz="17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1700">
                <a:solidFill>
                  <a:srgbClr val="B9E9F6"/>
                </a:solidFill>
                <a:latin typeface="Open Sans"/>
                <a:ea typeface="Open Sans"/>
                <a:cs typeface="Open Sans"/>
                <a:sym typeface="Open Sans"/>
              </a:rPr>
              <a:t>Udvider anerkendelse: </a:t>
            </a:r>
            <a:r>
              <a:rPr lang="en" sz="1700">
                <a:solidFill>
                  <a:srgbClr val="B9E9F6"/>
                </a:solidFill>
                <a:latin typeface="Open Sans"/>
                <a:ea typeface="Open Sans"/>
                <a:cs typeface="Open Sans"/>
                <a:sym typeface="Open Sans"/>
              </a:rPr>
              <a:t>Udviklere og formidlere af OER er ved at få et godt ry i hele verden for deres arbejde med at fremme tilgængelighed og andre universelle værdier. Bibliotekarernes/ informations-</a:t>
            </a:r>
            <a:br>
              <a:rPr lang="en" sz="1700">
                <a:solidFill>
                  <a:srgbClr val="B9E9F6"/>
                </a:solidFill>
                <a:latin typeface="Open Sans"/>
                <a:ea typeface="Open Sans"/>
                <a:cs typeface="Open Sans"/>
                <a:sym typeface="Open Sans"/>
              </a:rPr>
            </a:br>
            <a:r>
              <a:rPr lang="en" sz="1700">
                <a:solidFill>
                  <a:srgbClr val="B9E9F6"/>
                </a:solidFill>
                <a:latin typeface="Open Sans"/>
                <a:ea typeface="Open Sans"/>
                <a:cs typeface="Open Sans"/>
                <a:sym typeface="Open Sans"/>
              </a:rPr>
              <a:t>specialisternes allerede værdsatte rolle som kuratorer af undervisningsmaterialer bliver endnu mere fremtrædende med OE.</a:t>
            </a:r>
            <a:endParaRPr b="0" i="0" sz="17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lang="en" sz="1700">
                <a:solidFill>
                  <a:srgbClr val="B9E9F6"/>
                </a:solidFill>
                <a:latin typeface="Open Sans"/>
                <a:ea typeface="Open Sans"/>
                <a:cs typeface="Open Sans"/>
                <a:sym typeface="Open Sans"/>
              </a:rPr>
              <a:t>Øger gennemslagskraften og rækkevidden: </a:t>
            </a:r>
            <a:br>
              <a:rPr b="1" lang="en" sz="1700">
                <a:solidFill>
                  <a:srgbClr val="B9E9F6"/>
                </a:solidFill>
                <a:latin typeface="Open Sans"/>
                <a:ea typeface="Open Sans"/>
                <a:cs typeface="Open Sans"/>
                <a:sym typeface="Open Sans"/>
              </a:rPr>
            </a:br>
            <a:r>
              <a:rPr lang="en" sz="1700">
                <a:solidFill>
                  <a:srgbClr val="B9E9F6"/>
                </a:solidFill>
                <a:latin typeface="Open Sans"/>
                <a:ea typeface="Open Sans"/>
                <a:cs typeface="Open Sans"/>
                <a:sym typeface="Open Sans"/>
              </a:rPr>
              <a:t>Bidrager til at udvide bibliotekarernes rækkevidde og indflydelse ud over deres egen institution.</a:t>
            </a:r>
            <a:endParaRPr b="0" i="0" sz="1700" u="none" cap="none" strike="noStrike">
              <a:solidFill>
                <a:srgbClr val="B9E9F6"/>
              </a:solidFill>
              <a:latin typeface="Open Sans"/>
              <a:ea typeface="Open Sans"/>
              <a:cs typeface="Open Sans"/>
              <a:sym typeface="Open Sans"/>
            </a:endParaRPr>
          </a:p>
        </p:txBody>
      </p:sp>
      <p:sp>
        <p:nvSpPr>
          <p:cNvPr id="594" name="Google Shape;594;p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p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p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7" name="Google Shape;597;p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8" name="Google Shape;598;p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99" name="Google Shape;599;p50"/>
          <p:cNvSpPr txBox="1"/>
          <p:nvPr/>
        </p:nvSpPr>
        <p:spPr>
          <a:xfrm>
            <a:off x="145275" y="1703650"/>
            <a:ext cx="28545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rgbClr val="004993"/>
                </a:solidFill>
                <a:latin typeface="Open Sans"/>
                <a:ea typeface="Open Sans"/>
                <a:cs typeface="Open Sans"/>
                <a:sym typeface="Open Sans"/>
              </a:rPr>
              <a:t>Fordele ved </a:t>
            </a:r>
            <a:r>
              <a:rPr b="1" i="0" lang="en" sz="2500" u="none" cap="none" strike="noStrike">
                <a:solidFill>
                  <a:srgbClr val="004993"/>
                </a:solidFill>
                <a:latin typeface="Open Sans"/>
                <a:ea typeface="Open Sans"/>
                <a:cs typeface="Open Sans"/>
                <a:sym typeface="Open Sans"/>
              </a:rPr>
              <a:t>Open Education for </a:t>
            </a:r>
            <a:r>
              <a:rPr b="1" lang="en" sz="2500">
                <a:solidFill>
                  <a:srgbClr val="FFDE59"/>
                </a:solidFill>
                <a:latin typeface="Open Sans"/>
                <a:ea typeface="Open Sans"/>
                <a:cs typeface="Open Sans"/>
                <a:sym typeface="Open Sans"/>
              </a:rPr>
              <a:t>bibliotekarer</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3" name="Shape 603"/>
        <p:cNvGrpSpPr/>
        <p:nvPr/>
      </p:nvGrpSpPr>
      <p:grpSpPr>
        <a:xfrm>
          <a:off x="0" y="0"/>
          <a:ext cx="0" cy="0"/>
          <a:chOff x="0" y="0"/>
          <a:chExt cx="0" cy="0"/>
        </a:xfrm>
      </p:grpSpPr>
      <p:sp>
        <p:nvSpPr>
          <p:cNvPr id="604" name="Google Shape;604;p51"/>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p5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p51"/>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7" name="Google Shape;607;p5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8" name="Google Shape;608;p5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9" name="Google Shape;609;p51"/>
          <p:cNvSpPr txBox="1"/>
          <p:nvPr/>
        </p:nvSpPr>
        <p:spPr>
          <a:xfrm>
            <a:off x="3079500" y="251200"/>
            <a:ext cx="6064500" cy="4013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900"/>
              <a:buFont typeface="Arial"/>
              <a:buNone/>
            </a:pPr>
            <a:r>
              <a:rPr b="1" lang="en" sz="1700">
                <a:solidFill>
                  <a:srgbClr val="B9E9F6"/>
                </a:solidFill>
                <a:latin typeface="Open Sans"/>
                <a:ea typeface="Open Sans"/>
                <a:cs typeface="Open Sans"/>
                <a:sym typeface="Open Sans"/>
              </a:rPr>
              <a:t>Bidrager til at nå FN's verdensmål: </a:t>
            </a:r>
            <a:br>
              <a:rPr b="1" lang="en" sz="1700">
                <a:solidFill>
                  <a:srgbClr val="B9E9F6"/>
                </a:solidFill>
                <a:latin typeface="Open Sans"/>
                <a:ea typeface="Open Sans"/>
                <a:cs typeface="Open Sans"/>
                <a:sym typeface="Open Sans"/>
              </a:rPr>
            </a:br>
            <a:r>
              <a:rPr lang="en" sz="1700">
                <a:solidFill>
                  <a:srgbClr val="B9E9F6"/>
                </a:solidFill>
                <a:latin typeface="Open Sans"/>
                <a:ea typeface="Open Sans"/>
                <a:cs typeface="Open Sans"/>
                <a:sym typeface="Open Sans"/>
              </a:rPr>
              <a:t>Hjælp med at yde et mere konkret og målbart bidrag til at nå FN's verdensmål.</a:t>
            </a:r>
            <a:endParaRPr i="0" sz="17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900"/>
              <a:buFont typeface="Arial"/>
              <a:buNone/>
            </a:pPr>
            <a:r>
              <a:rPr b="1" lang="en" sz="1700">
                <a:solidFill>
                  <a:srgbClr val="B9E9F6"/>
                </a:solidFill>
                <a:latin typeface="Open Sans"/>
                <a:ea typeface="Open Sans"/>
                <a:cs typeface="Open Sans"/>
                <a:sym typeface="Open Sans"/>
              </a:rPr>
              <a:t>Kan afstemmes med strategier for ligestilling, diversitet og inklusion: </a:t>
            </a:r>
            <a:r>
              <a:rPr lang="en" sz="1700">
                <a:solidFill>
                  <a:srgbClr val="B9E9F6"/>
                </a:solidFill>
                <a:latin typeface="Open Sans"/>
                <a:ea typeface="Open Sans"/>
                <a:cs typeface="Open Sans"/>
                <a:sym typeface="Open Sans"/>
              </a:rPr>
              <a:t>Bibliotekarer bruger Open Education som et strategisk værktøj til at fremme mål for ligestilling, diversitet og inklusion og sikrer, at læringsmiljøer er tilgængelige og inkluderende for alle.</a:t>
            </a:r>
            <a:endParaRPr i="0" sz="17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1000"/>
              </a:spcAft>
              <a:buClr>
                <a:srgbClr val="000000"/>
              </a:buClr>
              <a:buSzPts val="1900"/>
              <a:buFont typeface="Arial"/>
              <a:buNone/>
            </a:pPr>
            <a:r>
              <a:rPr b="1" lang="en" sz="1700">
                <a:solidFill>
                  <a:srgbClr val="B9E9F6"/>
                </a:solidFill>
                <a:latin typeface="Open Sans"/>
                <a:ea typeface="Open Sans"/>
                <a:cs typeface="Open Sans"/>
                <a:sym typeface="Open Sans"/>
              </a:rPr>
              <a:t>Støt kolleger og bliv støttet af kolleger: </a:t>
            </a:r>
            <a:br>
              <a:rPr b="1" lang="en" sz="1700">
                <a:solidFill>
                  <a:srgbClr val="B9E9F6"/>
                </a:solidFill>
                <a:latin typeface="Open Sans"/>
                <a:ea typeface="Open Sans"/>
                <a:cs typeface="Open Sans"/>
                <a:sym typeface="Open Sans"/>
              </a:rPr>
            </a:br>
            <a:r>
              <a:rPr lang="en" sz="1700">
                <a:solidFill>
                  <a:srgbClr val="B9E9F6"/>
                </a:solidFill>
                <a:latin typeface="Open Sans"/>
                <a:ea typeface="Open Sans"/>
                <a:cs typeface="Open Sans"/>
                <a:sym typeface="Open Sans"/>
              </a:rPr>
              <a:t>Bibliotekarer støtter livslang læring ved at tilbyde forskellige uddannelsesmuligheder og fremme gensidig støtte i deres fællesskaber.</a:t>
            </a:r>
            <a:endParaRPr i="0" sz="2000" u="none" cap="none" strike="noStrike">
              <a:solidFill>
                <a:srgbClr val="B9E9F6"/>
              </a:solidFill>
              <a:latin typeface="Open Sans"/>
              <a:ea typeface="Open Sans"/>
              <a:cs typeface="Open Sans"/>
              <a:sym typeface="Open Sans"/>
            </a:endParaRPr>
          </a:p>
        </p:txBody>
      </p:sp>
      <p:sp>
        <p:nvSpPr>
          <p:cNvPr id="610" name="Google Shape;610;p51"/>
          <p:cNvSpPr txBox="1"/>
          <p:nvPr/>
        </p:nvSpPr>
        <p:spPr>
          <a:xfrm>
            <a:off x="145275" y="1703650"/>
            <a:ext cx="28545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500">
                <a:solidFill>
                  <a:srgbClr val="004993"/>
                </a:solidFill>
                <a:latin typeface="Open Sans"/>
                <a:ea typeface="Open Sans"/>
                <a:cs typeface="Open Sans"/>
                <a:sym typeface="Open Sans"/>
              </a:rPr>
              <a:t>Fordele ved </a:t>
            </a:r>
            <a:r>
              <a:rPr b="1" i="0" lang="en" sz="2500" u="none" cap="none" strike="noStrike">
                <a:solidFill>
                  <a:srgbClr val="004993"/>
                </a:solidFill>
                <a:latin typeface="Open Sans"/>
                <a:ea typeface="Open Sans"/>
                <a:cs typeface="Open Sans"/>
                <a:sym typeface="Open Sans"/>
              </a:rPr>
              <a:t>Open Education for </a:t>
            </a:r>
            <a:r>
              <a:rPr b="1" lang="en" sz="2500">
                <a:solidFill>
                  <a:srgbClr val="FFDE59"/>
                </a:solidFill>
                <a:latin typeface="Open Sans"/>
                <a:ea typeface="Open Sans"/>
                <a:cs typeface="Open Sans"/>
                <a:sym typeface="Open Sans"/>
              </a:rPr>
              <a:t>bibliotekarer</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14" name="Shape 614"/>
        <p:cNvGrpSpPr/>
        <p:nvPr/>
      </p:nvGrpSpPr>
      <p:grpSpPr>
        <a:xfrm>
          <a:off x="0" y="0"/>
          <a:ext cx="0" cy="0"/>
          <a:chOff x="0" y="0"/>
          <a:chExt cx="0" cy="0"/>
        </a:xfrm>
      </p:grpSpPr>
      <p:sp>
        <p:nvSpPr>
          <p:cNvPr id="615" name="Google Shape;615;g34126cce033_0_0"/>
          <p:cNvSpPr/>
          <p:nvPr/>
        </p:nvSpPr>
        <p:spPr>
          <a:xfrm>
            <a:off x="-8300" y="4387500"/>
            <a:ext cx="9144000" cy="75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89250" lIns="89250" spcFirstLastPara="1" rIns="89250" wrap="square" tIns="89250">
            <a:noAutofit/>
          </a:bodyPr>
          <a:lstStyle/>
          <a:p>
            <a:pPr indent="0" lvl="0" marL="0" marR="0" rtl="0" algn="l">
              <a:lnSpc>
                <a:spcPct val="100000"/>
              </a:lnSpc>
              <a:spcBef>
                <a:spcPts val="0"/>
              </a:spcBef>
              <a:spcAft>
                <a:spcPts val="0"/>
              </a:spcAft>
              <a:buClr>
                <a:srgbClr val="000000"/>
              </a:buClr>
              <a:buSzPts val="1320"/>
              <a:buFont typeface="Arial"/>
              <a:buNone/>
            </a:pPr>
            <a:r>
              <a:t/>
            </a:r>
            <a:endParaRPr b="0" i="0" sz="1320" u="none" cap="none" strike="noStrike">
              <a:solidFill>
                <a:srgbClr val="000000"/>
              </a:solidFill>
              <a:latin typeface="Arial"/>
              <a:ea typeface="Arial"/>
              <a:cs typeface="Arial"/>
              <a:sym typeface="Arial"/>
            </a:endParaRPr>
          </a:p>
        </p:txBody>
      </p:sp>
      <p:pic>
        <p:nvPicPr>
          <p:cNvPr id="616" name="Google Shape;616;g34126cce033_0_0"/>
          <p:cNvPicPr preferRelativeResize="0"/>
          <p:nvPr/>
        </p:nvPicPr>
        <p:blipFill rotWithShape="1">
          <a:blip r:embed="rId3">
            <a:alphaModFix/>
          </a:blip>
          <a:srcRect b="0" l="0" r="0" t="0"/>
          <a:stretch/>
        </p:blipFill>
        <p:spPr>
          <a:xfrm>
            <a:off x="1594080" y="700891"/>
            <a:ext cx="2464350" cy="1870859"/>
          </a:xfrm>
          <a:prstGeom prst="rect">
            <a:avLst/>
          </a:prstGeom>
          <a:noFill/>
          <a:ln>
            <a:noFill/>
          </a:ln>
        </p:spPr>
      </p:pic>
      <p:sp>
        <p:nvSpPr>
          <p:cNvPr id="617" name="Google Shape;617;g34126cce033_0_0"/>
          <p:cNvSpPr txBox="1"/>
          <p:nvPr/>
        </p:nvSpPr>
        <p:spPr>
          <a:xfrm>
            <a:off x="2020410" y="841830"/>
            <a:ext cx="3774900" cy="1237500"/>
          </a:xfrm>
          <a:prstGeom prst="rect">
            <a:avLst/>
          </a:prstGeom>
          <a:noFill/>
          <a:ln>
            <a:noFill/>
          </a:ln>
        </p:spPr>
        <p:txBody>
          <a:bodyPr anchorCtr="0" anchor="t" bIns="109700" lIns="109700" spcFirstLastPara="1" rIns="109700" wrap="square" tIns="109700">
            <a:spAutoFit/>
          </a:bodyPr>
          <a:lstStyle/>
          <a:p>
            <a:pPr indent="0" lvl="0" marL="0" marR="0" rtl="0" algn="l">
              <a:lnSpc>
                <a:spcPct val="100000"/>
              </a:lnSpc>
              <a:spcBef>
                <a:spcPts val="0"/>
              </a:spcBef>
              <a:spcAft>
                <a:spcPts val="0"/>
              </a:spcAft>
              <a:buClr>
                <a:srgbClr val="000000"/>
              </a:buClr>
              <a:buSzPts val="3840"/>
              <a:buFont typeface="Arial"/>
              <a:buNone/>
            </a:pPr>
            <a:r>
              <a:rPr b="1" i="0" lang="en" sz="3840" u="none" cap="none" strike="noStrike">
                <a:solidFill>
                  <a:srgbClr val="FFFFFF"/>
                </a:solidFill>
                <a:latin typeface="Open Sans"/>
                <a:ea typeface="Open Sans"/>
                <a:cs typeface="Open Sans"/>
                <a:sym typeface="Open Sans"/>
              </a:rPr>
              <a:t>OER</a:t>
            </a:r>
            <a:endParaRPr b="1" i="0" sz="384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760"/>
              <a:buFont typeface="Arial"/>
              <a:buNone/>
            </a:pPr>
            <a:r>
              <a:rPr b="0" i="0" lang="en" sz="2760" u="none" cap="none" strike="noStrike">
                <a:solidFill>
                  <a:srgbClr val="FFFFFF"/>
                </a:solidFill>
                <a:latin typeface="Open Sans"/>
                <a:ea typeface="Open Sans"/>
                <a:cs typeface="Open Sans"/>
                <a:sym typeface="Open Sans"/>
              </a:rPr>
              <a:t>BASI</a:t>
            </a:r>
            <a:r>
              <a:rPr lang="en" sz="2760">
                <a:solidFill>
                  <a:srgbClr val="FFFFFF"/>
                </a:solidFill>
                <a:latin typeface="Open Sans"/>
                <a:ea typeface="Open Sans"/>
                <a:cs typeface="Open Sans"/>
                <a:sym typeface="Open Sans"/>
              </a:rPr>
              <a:t>C</a:t>
            </a:r>
            <a:endParaRPr b="0" i="0" sz="2760" u="none" cap="none" strike="noStrike">
              <a:solidFill>
                <a:srgbClr val="FFFFFF"/>
              </a:solidFill>
              <a:latin typeface="Open Sans"/>
              <a:ea typeface="Open Sans"/>
              <a:cs typeface="Open Sans"/>
              <a:sym typeface="Open Sans"/>
            </a:endParaRPr>
          </a:p>
        </p:txBody>
      </p:sp>
      <p:cxnSp>
        <p:nvCxnSpPr>
          <p:cNvPr id="618" name="Google Shape;618;g34126cce033_0_0"/>
          <p:cNvCxnSpPr/>
          <p:nvPr/>
        </p:nvCxnSpPr>
        <p:spPr>
          <a:xfrm>
            <a:off x="-600" y="4380690"/>
            <a:ext cx="9162300" cy="6600"/>
          </a:xfrm>
          <a:prstGeom prst="straightConnector1">
            <a:avLst/>
          </a:prstGeom>
          <a:noFill/>
          <a:ln cap="flat" cmpd="sng" w="9525">
            <a:solidFill>
              <a:srgbClr val="004993"/>
            </a:solidFill>
            <a:prstDash val="solid"/>
            <a:round/>
            <a:headEnd len="sm" w="sm" type="none"/>
            <a:tailEnd len="sm" w="sm" type="none"/>
          </a:ln>
        </p:spPr>
      </p:cxnSp>
      <p:pic>
        <p:nvPicPr>
          <p:cNvPr id="619" name="Google Shape;619;g34126cce033_0_0"/>
          <p:cNvPicPr preferRelativeResize="0"/>
          <p:nvPr/>
        </p:nvPicPr>
        <p:blipFill rotWithShape="1">
          <a:blip r:embed="rId4">
            <a:alphaModFix/>
          </a:blip>
          <a:srcRect b="0" l="0" r="0" t="0"/>
          <a:stretch/>
        </p:blipFill>
        <p:spPr>
          <a:xfrm>
            <a:off x="7598730" y="4483063"/>
            <a:ext cx="1376119" cy="401190"/>
          </a:xfrm>
          <a:prstGeom prst="rect">
            <a:avLst/>
          </a:prstGeom>
          <a:noFill/>
          <a:ln>
            <a:noFill/>
          </a:ln>
        </p:spPr>
      </p:pic>
      <p:pic>
        <p:nvPicPr>
          <p:cNvPr id="620" name="Google Shape;620;g34126cce033_0_0"/>
          <p:cNvPicPr preferRelativeResize="0"/>
          <p:nvPr/>
        </p:nvPicPr>
        <p:blipFill rotWithShape="1">
          <a:blip r:embed="rId5">
            <a:alphaModFix/>
          </a:blip>
          <a:srcRect b="0" l="0" r="0" t="0"/>
          <a:stretch/>
        </p:blipFill>
        <p:spPr>
          <a:xfrm>
            <a:off x="6795811" y="4473376"/>
            <a:ext cx="713236" cy="401190"/>
          </a:xfrm>
          <a:prstGeom prst="rect">
            <a:avLst/>
          </a:prstGeom>
          <a:noFill/>
          <a:ln>
            <a:noFill/>
          </a:ln>
        </p:spPr>
      </p:pic>
      <p:pic>
        <p:nvPicPr>
          <p:cNvPr id="621" name="Google Shape;621;g34126cce033_0_0"/>
          <p:cNvPicPr preferRelativeResize="0"/>
          <p:nvPr/>
        </p:nvPicPr>
        <p:blipFill rotWithShape="1">
          <a:blip r:embed="rId6">
            <a:alphaModFix/>
          </a:blip>
          <a:srcRect b="0" l="0" r="0" t="0"/>
          <a:stretch/>
        </p:blipFill>
        <p:spPr>
          <a:xfrm>
            <a:off x="192049" y="4587349"/>
            <a:ext cx="979725" cy="342800"/>
          </a:xfrm>
          <a:prstGeom prst="rect">
            <a:avLst/>
          </a:prstGeom>
          <a:noFill/>
          <a:ln>
            <a:noFill/>
          </a:ln>
        </p:spPr>
      </p:pic>
      <p:sp>
        <p:nvSpPr>
          <p:cNvPr id="622" name="Google Shape;622;g34126cce033_0_0"/>
          <p:cNvSpPr txBox="1"/>
          <p:nvPr/>
        </p:nvSpPr>
        <p:spPr>
          <a:xfrm>
            <a:off x="1504825" y="2781975"/>
            <a:ext cx="7205700" cy="13776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1100"/>
              <a:buFont typeface="Arial"/>
              <a:buNone/>
            </a:pPr>
            <a:r>
              <a:rPr b="0" i="0" lang="en" sz="1000" u="none" cap="none" strike="noStrike">
                <a:solidFill>
                  <a:schemeClr val="dk1"/>
                </a:solidFill>
                <a:latin typeface="Open Sans"/>
                <a:ea typeface="Open Sans"/>
                <a:cs typeface="Open Sans"/>
                <a:sym typeface="Open Sans"/>
              </a:rPr>
              <a:t>“D</a:t>
            </a:r>
            <a:r>
              <a:rPr lang="en" sz="1000">
                <a:solidFill>
                  <a:schemeClr val="dk1"/>
                </a:solidFill>
                <a:latin typeface="Open Sans"/>
                <a:ea typeface="Open Sans"/>
                <a:cs typeface="Open Sans"/>
                <a:sym typeface="Open Sans"/>
              </a:rPr>
              <a:t>anish</a:t>
            </a:r>
            <a:r>
              <a:rPr b="0" i="0" lang="en" sz="1000" u="none" cap="none" strike="noStrike">
                <a:solidFill>
                  <a:schemeClr val="dk1"/>
                </a:solidFill>
                <a:latin typeface="Open Sans"/>
                <a:ea typeface="Open Sans"/>
                <a:cs typeface="Open Sans"/>
                <a:sym typeface="Open Sans"/>
              </a:rPr>
              <a:t>_OE Benefits - ENOEL Toolkit” </a:t>
            </a:r>
            <a:r>
              <a:rPr b="0" i="0" lang="en" sz="1000" u="none" cap="none" strike="noStrike">
                <a:solidFill>
                  <a:schemeClr val="dk1"/>
                </a:solidFill>
                <a:latin typeface="Open Sans"/>
                <a:ea typeface="Open Sans"/>
                <a:cs typeface="Open Sans"/>
                <a:sym typeface="Open Sans"/>
              </a:rPr>
              <a:t>is an adaptation of </a:t>
            </a:r>
            <a:r>
              <a:rPr b="0" i="0" lang="en" sz="1000" u="none" cap="none" strike="noStrike">
                <a:solidFill>
                  <a:schemeClr val="dk1"/>
                </a:solidFill>
                <a:latin typeface="Open Sans"/>
                <a:ea typeface="Open Sans"/>
                <a:cs typeface="Open Sans"/>
                <a:sym typeface="Open Sans"/>
              </a:rPr>
              <a:t>“An ENOEL Toolkit” (version 4) </a:t>
            </a:r>
            <a:r>
              <a:rPr b="0" i="0" lang="en" sz="1000" u="none" cap="none" strike="noStrike">
                <a:solidFill>
                  <a:schemeClr val="dk1"/>
                </a:solidFill>
                <a:latin typeface="Open Sans"/>
                <a:ea typeface="Open Sans"/>
                <a:cs typeface="Open Sans"/>
                <a:sym typeface="Open Sans"/>
              </a:rPr>
              <a:t>published as of </a:t>
            </a:r>
            <a:r>
              <a:rPr lang="en" sz="1000">
                <a:solidFill>
                  <a:schemeClr val="dk1"/>
                </a:solidFill>
                <a:latin typeface="Open Sans"/>
                <a:ea typeface="Open Sans"/>
                <a:cs typeface="Open Sans"/>
                <a:sym typeface="Open Sans"/>
              </a:rPr>
              <a:t>S</a:t>
            </a:r>
            <a:r>
              <a:rPr lang="en" sz="1000">
                <a:solidFill>
                  <a:schemeClr val="dk1"/>
                </a:solidFill>
                <a:latin typeface="Open Sans"/>
                <a:ea typeface="Open Sans"/>
                <a:cs typeface="Open Sans"/>
                <a:sym typeface="Open Sans"/>
              </a:rPr>
              <a:t>eptember 2024</a:t>
            </a:r>
            <a:r>
              <a:rPr b="0" i="0" lang="en" sz="1000" u="sng" cap="none" strike="noStrike">
                <a:solidFill>
                  <a:schemeClr val="hlink"/>
                </a:solidFill>
                <a:latin typeface="Open Sans"/>
                <a:ea typeface="Open Sans"/>
                <a:cs typeface="Open Sans"/>
                <a:sym typeface="Open Sans"/>
                <a:hlinkClick r:id="rId7"/>
              </a:rPr>
              <a:t> </a:t>
            </a:r>
            <a:r>
              <a:rPr b="0" i="0" lang="en" sz="10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en" sz="1000" u="none" cap="none" strike="noStrike">
                <a:solidFill>
                  <a:schemeClr val="dk1"/>
                </a:solidFill>
                <a:latin typeface="Open Sans"/>
                <a:ea typeface="Open Sans"/>
                <a:cs typeface="Open Sans"/>
                <a:sym typeface="Open Sans"/>
              </a:rPr>
              <a:t> (the “Original Work”), licensed by</a:t>
            </a:r>
            <a:r>
              <a:rPr b="0" i="0" lang="en" sz="1000" u="sng" cap="none" strike="noStrike">
                <a:solidFill>
                  <a:schemeClr val="dk1"/>
                </a:solidFill>
                <a:latin typeface="Open Sans"/>
                <a:ea typeface="Open Sans"/>
                <a:cs typeface="Open Sans"/>
                <a:sym typeface="Open Sans"/>
                <a:hlinkClick r:id="rId9">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en" sz="1000" u="none" cap="none" strike="noStrike">
                <a:solidFill>
                  <a:schemeClr val="dk1"/>
                </a:solidFill>
                <a:latin typeface="Open Sans"/>
                <a:ea typeface="Open Sans"/>
                <a:cs typeface="Open Sans"/>
                <a:sym typeface="Open Sans"/>
              </a:rPr>
              <a:t> (curated by</a:t>
            </a:r>
            <a:r>
              <a:rPr b="0" i="0" lang="en" sz="1000" u="none" cap="none" strike="noStrike">
                <a:solidFill>
                  <a:schemeClr val="dk1"/>
                </a:solidFill>
                <a:uFill>
                  <a:noFill/>
                </a:uFill>
                <a:latin typeface="Open Sans"/>
                <a:ea typeface="Open Sans"/>
                <a:cs typeface="Open Sans"/>
                <a:sym typeface="Open Sans"/>
                <a:hlinkClick r:id="rId11">
                  <a:extLst>
                    <a:ext uri="{A12FA001-AC4F-418D-AE19-62706E023703}">
                      <ahyp:hlinkClr val="tx"/>
                    </a:ext>
                  </a:extLst>
                </a:hlinkClick>
              </a:rPr>
              <a:t> </a:t>
            </a:r>
            <a:r>
              <a:rPr b="0" i="0" lang="en" sz="10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en" sz="1000" u="none" cap="none" strike="noStrike">
                <a:solidFill>
                  <a:srgbClr val="333333"/>
                </a:solidFill>
                <a:latin typeface="Open Sans"/>
                <a:ea typeface="Open Sans"/>
                <a:cs typeface="Open Sans"/>
                <a:sym typeface="Open Sans"/>
              </a:rPr>
              <a:t>) </a:t>
            </a:r>
            <a:r>
              <a:rPr b="0" i="0" lang="en" sz="1000" u="none" cap="none" strike="noStrike">
                <a:solidFill>
                  <a:schemeClr val="dk1"/>
                </a:solidFill>
                <a:latin typeface="Open Sans"/>
                <a:ea typeface="Open Sans"/>
                <a:cs typeface="Open Sans"/>
                <a:sym typeface="Open Sans"/>
              </a:rPr>
              <a:t>under a</a:t>
            </a:r>
            <a:r>
              <a:rPr b="0" i="0" lang="en" sz="1000" u="none" cap="none" strike="noStrike">
                <a:solidFill>
                  <a:schemeClr val="dk1"/>
                </a:solidFill>
                <a:uFill>
                  <a:noFill/>
                </a:uFill>
                <a:latin typeface="Open Sans"/>
                <a:ea typeface="Open Sans"/>
                <a:cs typeface="Open Sans"/>
                <a:sym typeface="Open Sans"/>
                <a:hlinkClick r:id="rId13">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en" sz="1000" u="none" cap="none" strike="noStrike">
                <a:solidFill>
                  <a:schemeClr val="dk1"/>
                </a:solidFill>
                <a:latin typeface="Open Sans"/>
                <a:ea typeface="Open Sans"/>
                <a:cs typeface="Open Sans"/>
                <a:sym typeface="Open Sans"/>
              </a:rPr>
              <a:t>. This adaptation is made and published by SPARC EUROPE (the “Adapter”) under a</a:t>
            </a:r>
            <a:r>
              <a:rPr b="0" i="0" lang="en" sz="1000" u="none" cap="none" strike="noStrike">
                <a:solidFill>
                  <a:schemeClr val="dk1"/>
                </a:solidFill>
                <a:uFill>
                  <a:noFill/>
                </a:uFill>
                <a:latin typeface="Open Sans"/>
                <a:ea typeface="Open Sans"/>
                <a:cs typeface="Open Sans"/>
                <a:sym typeface="Open Sans"/>
                <a:hlinkClick r:id="rId15">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en" sz="1000" u="none" cap="none" strike="noStrike">
                <a:solidFill>
                  <a:schemeClr val="dk1"/>
                </a:solidFill>
                <a:latin typeface="Open Sans"/>
                <a:ea typeface="Open Sans"/>
                <a:cs typeface="Open Sans"/>
                <a:sym typeface="Open Sans"/>
              </a:rPr>
              <a:t>. The Adapter modified the Original Work in the following respects: translated the materials from English to </a:t>
            </a:r>
            <a:r>
              <a:rPr lang="en" sz="1000">
                <a:solidFill>
                  <a:schemeClr val="dk1"/>
                </a:solidFill>
                <a:latin typeface="Open Sans"/>
                <a:ea typeface="Open Sans"/>
                <a:cs typeface="Open Sans"/>
                <a:sym typeface="Open Sans"/>
              </a:rPr>
              <a:t>Danish</a:t>
            </a:r>
            <a:r>
              <a:rPr b="0" i="0" lang="en" sz="1000" u="none" cap="none" strike="noStrike">
                <a:solidFill>
                  <a:schemeClr val="dk1"/>
                </a:solidFill>
                <a:latin typeface="Open Sans"/>
                <a:ea typeface="Open Sans"/>
                <a:cs typeface="Open Sans"/>
                <a:sym typeface="Open Sans"/>
              </a:rPr>
              <a:t>.”</a:t>
            </a:r>
            <a:endParaRPr b="0" i="0" sz="1000" u="none" cap="none" strike="noStrike">
              <a:solidFill>
                <a:schemeClr val="dk1"/>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1000"/>
              <a:buFont typeface="Arial"/>
              <a:buNone/>
            </a:pPr>
            <a:r>
              <a:rPr b="0" i="0" lang="en" sz="1000" u="none" cap="none" strike="noStrike">
                <a:solidFill>
                  <a:schemeClr val="dk1"/>
                </a:solidFill>
                <a:latin typeface="Open Sans"/>
                <a:ea typeface="Open Sans"/>
                <a:cs typeface="Open Sans"/>
                <a:sym typeface="Open Sans"/>
              </a:rPr>
              <a:t>Special thanks to </a:t>
            </a:r>
            <a:r>
              <a:rPr lang="en" sz="1000">
                <a:solidFill>
                  <a:schemeClr val="dk1"/>
                </a:solidFill>
                <a:latin typeface="Open Sans"/>
                <a:ea typeface="Open Sans"/>
                <a:cs typeface="Open Sans"/>
                <a:sym typeface="Open Sans"/>
              </a:rPr>
              <a:t>Jeannette Ekstrøm </a:t>
            </a:r>
            <a:r>
              <a:rPr lang="en" sz="1000">
                <a:solidFill>
                  <a:schemeClr val="dk1"/>
                </a:solidFill>
                <a:latin typeface="Open Sans"/>
                <a:ea typeface="Open Sans"/>
                <a:cs typeface="Open Sans"/>
                <a:sym typeface="Open Sans"/>
              </a:rPr>
              <a:t>a</a:t>
            </a:r>
            <a:r>
              <a:rPr lang="en" sz="1000">
                <a:solidFill>
                  <a:schemeClr val="dk1"/>
                </a:solidFill>
                <a:latin typeface="Open Sans"/>
                <a:ea typeface="Open Sans"/>
                <a:cs typeface="Open Sans"/>
                <a:sym typeface="Open Sans"/>
              </a:rPr>
              <a:t>nd Kirstin Remvig </a:t>
            </a:r>
            <a:r>
              <a:rPr b="0" i="0" lang="en" sz="1000" u="none" cap="none" strike="noStrike">
                <a:solidFill>
                  <a:schemeClr val="dk1"/>
                </a:solidFill>
                <a:latin typeface="Open Sans"/>
                <a:ea typeface="Open Sans"/>
                <a:cs typeface="Open Sans"/>
                <a:sym typeface="Open Sans"/>
              </a:rPr>
              <a:t>for the </a:t>
            </a:r>
            <a:r>
              <a:rPr lang="en" sz="1000">
                <a:solidFill>
                  <a:schemeClr val="dk1"/>
                </a:solidFill>
                <a:latin typeface="Open Sans"/>
                <a:ea typeface="Open Sans"/>
                <a:cs typeface="Open Sans"/>
                <a:sym typeface="Open Sans"/>
              </a:rPr>
              <a:t>Danish </a:t>
            </a:r>
            <a:r>
              <a:rPr b="0" i="0" lang="en" sz="1000" u="none" cap="none" strike="noStrike">
                <a:solidFill>
                  <a:schemeClr val="dk1"/>
                </a:solidFill>
                <a:latin typeface="Open Sans"/>
                <a:ea typeface="Open Sans"/>
                <a:cs typeface="Open Sans"/>
                <a:sym typeface="Open Sans"/>
              </a:rPr>
              <a:t>translation.</a:t>
            </a:r>
            <a:endParaRPr b="0" i="0" sz="1000" u="none" cap="none" strike="noStrike">
              <a:solidFill>
                <a:schemeClr val="dk1"/>
              </a:solidFill>
              <a:latin typeface="Open Sans"/>
              <a:ea typeface="Open Sans"/>
              <a:cs typeface="Open Sans"/>
              <a:sym typeface="Open Sans"/>
            </a:endParaRPr>
          </a:p>
        </p:txBody>
      </p:sp>
      <p:sp>
        <p:nvSpPr>
          <p:cNvPr id="623" name="Google Shape;623;g34126cce033_0_0"/>
          <p:cNvSpPr txBox="1"/>
          <p:nvPr/>
        </p:nvSpPr>
        <p:spPr>
          <a:xfrm>
            <a:off x="4479788" y="439816"/>
            <a:ext cx="3963900" cy="2309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lang="en" sz="4600">
                <a:solidFill>
                  <a:srgbClr val="004993"/>
                </a:solidFill>
                <a:latin typeface="Open Sans"/>
                <a:ea typeface="Open Sans"/>
                <a:cs typeface="Open Sans"/>
                <a:sym typeface="Open Sans"/>
              </a:rPr>
              <a:t>EN</a:t>
            </a:r>
            <a:r>
              <a:rPr b="1" i="0" lang="en" sz="4600" u="none" cap="none" strike="noStrike">
                <a:solidFill>
                  <a:srgbClr val="004993"/>
                </a:solidFill>
                <a:latin typeface="Open Sans"/>
                <a:ea typeface="Open Sans"/>
                <a:cs typeface="Open Sans"/>
                <a:sym typeface="Open Sans"/>
              </a:rPr>
              <a:t>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lang="en" sz="4600">
                <a:solidFill>
                  <a:srgbClr val="004993"/>
                </a:solidFill>
                <a:latin typeface="Open Sans"/>
                <a:ea typeface="Open Sans"/>
                <a:cs typeface="Open Sans"/>
                <a:sym typeface="Open Sans"/>
              </a:rPr>
              <a:t>VÆRKTØJS-</a:t>
            </a:r>
            <a:br>
              <a:rPr b="1" lang="en" sz="4600">
                <a:solidFill>
                  <a:srgbClr val="004993"/>
                </a:solidFill>
                <a:latin typeface="Open Sans"/>
                <a:ea typeface="Open Sans"/>
                <a:cs typeface="Open Sans"/>
                <a:sym typeface="Open Sans"/>
              </a:rPr>
            </a:br>
            <a:r>
              <a:rPr b="1" lang="en" sz="4600">
                <a:solidFill>
                  <a:srgbClr val="004993"/>
                </a:solidFill>
                <a:latin typeface="Open Sans"/>
                <a:ea typeface="Open Sans"/>
                <a:cs typeface="Open Sans"/>
                <a:sym typeface="Open Sans"/>
              </a:rPr>
              <a:t>KASSE</a:t>
            </a:r>
            <a:r>
              <a:rPr b="1" i="0" lang="en" sz="4600" u="none" cap="none" strike="noStrike">
                <a:solidFill>
                  <a:srgbClr val="004993"/>
                </a:solidFill>
                <a:latin typeface="Open Sans"/>
                <a:ea typeface="Open Sans"/>
                <a:cs typeface="Open Sans"/>
                <a:sym typeface="Open Sans"/>
              </a:rPr>
              <a:t> </a:t>
            </a:r>
            <a:endParaRPr b="1" i="0" sz="46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897500" y="1214075"/>
            <a:ext cx="35805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Hvad kan du gøre med OER?</a:t>
            </a:r>
            <a:endParaRPr b="1" i="0" sz="46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12" name="Google Shape;112;p6"/>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a:t>
            </a:r>
            <a:r>
              <a:rPr lang="en" sz="2300">
                <a:solidFill>
                  <a:srgbClr val="FFFFFF"/>
                </a:solidFill>
                <a:latin typeface="Open Sans"/>
                <a:ea typeface="Open Sans"/>
                <a:cs typeface="Open Sans"/>
                <a:sym typeface="Open Sans"/>
              </a:rPr>
              <a:t>S</a:t>
            </a:r>
            <a:endParaRPr b="0" i="0" sz="2300" u="none" cap="none" strike="noStrike">
              <a:solidFill>
                <a:srgbClr val="FFFFFF"/>
              </a:solidFill>
              <a:latin typeface="Open Sans"/>
              <a:ea typeface="Open Sans"/>
              <a:cs typeface="Open Sans"/>
              <a:sym typeface="Open Sans"/>
            </a:endParaRPr>
          </a:p>
        </p:txBody>
      </p:sp>
      <p:pic>
        <p:nvPicPr>
          <p:cNvPr id="113" name="Google Shape;113;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4" name="Google Shape;114;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897500" y="1214075"/>
            <a:ext cx="35649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OER </a:t>
            </a:r>
            <a:br>
              <a:rPr b="1" lang="en" sz="4500">
                <a:solidFill>
                  <a:srgbClr val="004993"/>
                </a:solidFill>
                <a:latin typeface="Open Sans"/>
                <a:ea typeface="Open Sans"/>
                <a:cs typeface="Open Sans"/>
                <a:sym typeface="Open Sans"/>
              </a:rPr>
            </a:br>
            <a:r>
              <a:rPr b="1" lang="en" sz="4500">
                <a:solidFill>
                  <a:srgbClr val="004993"/>
                </a:solidFill>
                <a:latin typeface="Open Sans"/>
                <a:ea typeface="Open Sans"/>
                <a:cs typeface="Open Sans"/>
                <a:sym typeface="Open Sans"/>
              </a:rPr>
              <a:t>skal være tilgængelig</a:t>
            </a:r>
            <a:endParaRPr b="1" i="0" sz="4500" u="none" cap="none" strike="noStrike">
              <a:solidFill>
                <a:srgbClr val="004993"/>
              </a:solidFill>
              <a:latin typeface="Open Sans"/>
              <a:ea typeface="Open Sans"/>
              <a:cs typeface="Open Sans"/>
              <a:sym typeface="Open Sans"/>
            </a:endParaRPr>
          </a:p>
        </p:txBody>
      </p:sp>
      <p:sp>
        <p:nvSpPr>
          <p:cNvPr id="120" name="Google Shape;120;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22" name="Google Shape;122;p7"/>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a:t>
            </a:r>
            <a:r>
              <a:rPr lang="en" sz="2300">
                <a:solidFill>
                  <a:srgbClr val="FFFFFF"/>
                </a:solidFill>
                <a:latin typeface="Open Sans"/>
                <a:ea typeface="Open Sans"/>
                <a:cs typeface="Open Sans"/>
                <a:sym typeface="Open Sans"/>
              </a:rPr>
              <a:t>S</a:t>
            </a:r>
            <a:endParaRPr b="0" i="0" sz="2300" u="none" cap="none" strike="noStrike">
              <a:solidFill>
                <a:srgbClr val="FFFFFF"/>
              </a:solidFill>
              <a:latin typeface="Open Sans"/>
              <a:ea typeface="Open Sans"/>
              <a:cs typeface="Open Sans"/>
              <a:sym typeface="Open Sans"/>
            </a:endParaRPr>
          </a:p>
        </p:txBody>
      </p:sp>
      <p:pic>
        <p:nvPicPr>
          <p:cNvPr id="123" name="Google Shape;123;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4" name="Google Shape;124;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897500" y="1214075"/>
            <a:ext cx="41277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OER </a:t>
            </a:r>
            <a:br>
              <a:rPr b="1" lang="en" sz="4500">
                <a:solidFill>
                  <a:srgbClr val="004993"/>
                </a:solidFill>
                <a:latin typeface="Open Sans"/>
                <a:ea typeface="Open Sans"/>
                <a:cs typeface="Open Sans"/>
                <a:sym typeface="Open Sans"/>
              </a:rPr>
            </a:br>
            <a:r>
              <a:rPr b="1" lang="en" sz="4500">
                <a:solidFill>
                  <a:srgbClr val="004993"/>
                </a:solidFill>
                <a:latin typeface="Open Sans"/>
                <a:ea typeface="Open Sans"/>
                <a:cs typeface="Open Sans"/>
                <a:sym typeface="Open Sans"/>
              </a:rPr>
              <a:t>skal kunne genbruges</a:t>
            </a:r>
            <a:endParaRPr b="1" i="0" sz="4500" u="none" cap="none" strike="noStrike">
              <a:solidFill>
                <a:srgbClr val="004993"/>
              </a:solidFill>
              <a:latin typeface="Open Sans"/>
              <a:ea typeface="Open Sans"/>
              <a:cs typeface="Open Sans"/>
              <a:sym typeface="Open Sans"/>
            </a:endParaRPr>
          </a:p>
        </p:txBody>
      </p:sp>
      <p:sp>
        <p:nvSpPr>
          <p:cNvPr id="130" name="Google Shape;130;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32" name="Google Shape;132;p8"/>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a:t>
            </a:r>
            <a:r>
              <a:rPr lang="en" sz="2300">
                <a:solidFill>
                  <a:srgbClr val="FFFFFF"/>
                </a:solidFill>
                <a:latin typeface="Open Sans"/>
                <a:ea typeface="Open Sans"/>
                <a:cs typeface="Open Sans"/>
                <a:sym typeface="Open Sans"/>
              </a:rPr>
              <a:t>S</a:t>
            </a:r>
            <a:endParaRPr b="0" i="0" sz="2300" u="none" cap="none" strike="noStrike">
              <a:solidFill>
                <a:srgbClr val="FFFFFF"/>
              </a:solidFill>
              <a:latin typeface="Open Sans"/>
              <a:ea typeface="Open Sans"/>
              <a:cs typeface="Open Sans"/>
              <a:sym typeface="Open Sans"/>
            </a:endParaRPr>
          </a:p>
        </p:txBody>
      </p:sp>
      <p:pic>
        <p:nvPicPr>
          <p:cNvPr id="133" name="Google Shape;133;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4" name="Google Shape;13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2507700" y="1477100"/>
            <a:ext cx="5537400" cy="205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lang="en" sz="1800">
                <a:solidFill>
                  <a:srgbClr val="004993"/>
                </a:solidFill>
                <a:latin typeface="Open Sans"/>
                <a:ea typeface="Open Sans"/>
                <a:cs typeface="Open Sans"/>
                <a:sym typeface="Open Sans"/>
              </a:rPr>
              <a:t>"Åbne licenser respekterer ophaverens intellektuelle rettigheder og giver tilladelser til, at offentligheden kan få adgang til at genbruge, tilpasse og videredistribuere undervisningsmateriale."</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40" name="Google Shape;140;p9"/>
          <p:cNvSpPr txBox="1"/>
          <p:nvPr/>
        </p:nvSpPr>
        <p:spPr>
          <a:xfrm>
            <a:off x="2507700" y="518625"/>
            <a:ext cx="60366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lang="en" sz="3200">
                <a:solidFill>
                  <a:srgbClr val="004993"/>
                </a:solidFill>
                <a:latin typeface="Open Sans"/>
                <a:ea typeface="Open Sans"/>
                <a:cs typeface="Open Sans"/>
                <a:sym typeface="Open Sans"/>
              </a:rPr>
              <a:t>Hvad er “åbne licenser”?</a:t>
            </a:r>
            <a:endParaRPr b="1" i="0" sz="3200" u="none" cap="none" strike="noStrike">
              <a:solidFill>
                <a:srgbClr val="004993"/>
              </a:solidFill>
              <a:latin typeface="Open Sans"/>
              <a:ea typeface="Open Sans"/>
              <a:cs typeface="Open Sans"/>
              <a:sym typeface="Open Sans"/>
            </a:endParaRPr>
          </a:p>
        </p:txBody>
      </p:sp>
      <p:sp>
        <p:nvSpPr>
          <p:cNvPr id="141" name="Google Shape;141;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9"/>
          <p:cNvSpPr txBox="1"/>
          <p:nvPr/>
        </p:nvSpPr>
        <p:spPr>
          <a:xfrm>
            <a:off x="2507700" y="35152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a:t>
            </a:r>
            <a:r>
              <a:rPr b="1" lang="en">
                <a:solidFill>
                  <a:srgbClr val="45BEDF"/>
                </a:solidFill>
                <a:latin typeface="Open Sans"/>
                <a:ea typeface="Open Sans"/>
                <a:cs typeface="Open Sans"/>
                <a:sym typeface="Open Sans"/>
              </a:rPr>
              <a:t>a</a:t>
            </a:r>
            <a:r>
              <a:rPr b="1" i="0" lang="en" sz="1400" u="none" cap="none" strike="noStrike">
                <a:solidFill>
                  <a:srgbClr val="45BEDF"/>
                </a:solidFill>
                <a:latin typeface="Open Sans"/>
                <a:ea typeface="Open Sans"/>
                <a:cs typeface="Open Sans"/>
                <a:sym typeface="Open Sans"/>
              </a:rPr>
              <a:t> UNESCO</a:t>
            </a:r>
            <a:r>
              <a:rPr b="1" lang="en">
                <a:solidFill>
                  <a:srgbClr val="45BEDF"/>
                </a:solidFill>
                <a:latin typeface="Open Sans"/>
                <a:ea typeface="Open Sans"/>
                <a:cs typeface="Open Sans"/>
                <a:sym typeface="Open Sans"/>
              </a:rPr>
              <a:t>’s</a:t>
            </a:r>
            <a:r>
              <a:rPr b="1" i="0" lang="en" sz="1400" u="none" cap="none" strike="noStrike">
                <a:solidFill>
                  <a:srgbClr val="45BEDF"/>
                </a:solidFill>
                <a:latin typeface="Open Sans"/>
                <a:ea typeface="Open Sans"/>
                <a:cs typeface="Open Sans"/>
                <a:sym typeface="Open Sans"/>
              </a:rPr>
              <a:t> </a:t>
            </a:r>
            <a:r>
              <a:rPr b="1" lang="en">
                <a:solidFill>
                  <a:srgbClr val="45BEDF"/>
                </a:solidFill>
                <a:latin typeface="Open Sans"/>
                <a:ea typeface="Open Sans"/>
                <a:cs typeface="Open Sans"/>
                <a:sym typeface="Open Sans"/>
              </a:rPr>
              <a:t>“</a:t>
            </a:r>
            <a:r>
              <a:rPr b="1" i="0" lang="en" sz="1400" u="none" cap="none" strike="noStrike">
                <a:solidFill>
                  <a:srgbClr val="45BEDF"/>
                </a:solidFill>
                <a:latin typeface="Open Sans"/>
                <a:ea typeface="Open Sans"/>
                <a:cs typeface="Open Sans"/>
                <a:sym typeface="Open Sans"/>
              </a:rPr>
              <a:t>Recommendation on Open Educational Resources</a:t>
            </a:r>
            <a:r>
              <a:rPr b="1" lang="en">
                <a:solidFill>
                  <a:srgbClr val="45BEDF"/>
                </a:solidFill>
                <a:latin typeface="Open Sans"/>
                <a:ea typeface="Open Sans"/>
                <a:cs typeface="Open Sans"/>
                <a:sym typeface="Open Sans"/>
              </a:rPr>
              <a:t>”</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500" u="sng" cap="none" strike="noStrike">
                <a:solidFill>
                  <a:schemeClr val="hlink"/>
                </a:solidFill>
                <a:latin typeface="Open Sans"/>
                <a:ea typeface="Open Sans"/>
                <a:cs typeface="Open Sans"/>
                <a:sym typeface="Open Sans"/>
                <a:hlinkClick r:id="rId3"/>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43" name="Google Shape;143;p9"/>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44" name="Google Shape;144;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9"/>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46" name="Google Shape;146;p9"/>
          <p:cNvSpPr txBox="1"/>
          <p:nvPr/>
        </p:nvSpPr>
        <p:spPr>
          <a:xfrm>
            <a:off x="499697" y="259247"/>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a:t>
            </a:r>
            <a:r>
              <a:rPr lang="en" sz="1700">
                <a:solidFill>
                  <a:srgbClr val="FFFFFF"/>
                </a:solidFill>
                <a:latin typeface="Open Sans"/>
                <a:ea typeface="Open Sans"/>
                <a:cs typeface="Open Sans"/>
                <a:sym typeface="Open Sans"/>
              </a:rPr>
              <a:t>S</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